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337" r:id="rId4"/>
    <p:sldId id="351" r:id="rId5"/>
    <p:sldId id="338" r:id="rId6"/>
    <p:sldId id="352" r:id="rId7"/>
    <p:sldId id="341" r:id="rId8"/>
    <p:sldId id="343" r:id="rId9"/>
    <p:sldId id="340" r:id="rId10"/>
    <p:sldId id="347" r:id="rId11"/>
    <p:sldId id="349" r:id="rId12"/>
    <p:sldId id="346" r:id="rId13"/>
    <p:sldId id="345" r:id="rId14"/>
    <p:sldId id="344" r:id="rId15"/>
    <p:sldId id="378" r:id="rId16"/>
    <p:sldId id="353" r:id="rId17"/>
    <p:sldId id="354" r:id="rId18"/>
    <p:sldId id="355" r:id="rId19"/>
    <p:sldId id="356" r:id="rId20"/>
    <p:sldId id="357" r:id="rId21"/>
    <p:sldId id="379" r:id="rId22"/>
    <p:sldId id="361" r:id="rId23"/>
    <p:sldId id="380" r:id="rId24"/>
    <p:sldId id="367" r:id="rId25"/>
    <p:sldId id="368" r:id="rId26"/>
    <p:sldId id="369" r:id="rId27"/>
    <p:sldId id="381" r:id="rId28"/>
    <p:sldId id="373" r:id="rId29"/>
    <p:sldId id="364" r:id="rId30"/>
    <p:sldId id="358" r:id="rId31"/>
    <p:sldId id="339" r:id="rId32"/>
    <p:sldId id="375" r:id="rId33"/>
  </p:sldIdLst>
  <p:sldSz cx="12192000" cy="6858000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1216628-F86F-4812-93E3-0461A230D7DB}">
          <p14:sldIdLst>
            <p14:sldId id="256"/>
            <p14:sldId id="257"/>
            <p14:sldId id="337"/>
          </p14:sldIdLst>
        </p14:section>
        <p14:section name="Student Support" id="{D3C28A73-7A9F-4D87-BFBD-667AE49C0BCB}">
          <p14:sldIdLst>
            <p14:sldId id="351"/>
            <p14:sldId id="338"/>
          </p14:sldIdLst>
        </p14:section>
        <p14:section name="Extra-curricular Activities" id="{BB689206-E2CD-4156-903A-889A948CBC79}">
          <p14:sldIdLst>
            <p14:sldId id="352"/>
            <p14:sldId id="341"/>
            <p14:sldId id="343"/>
            <p14:sldId id="340"/>
            <p14:sldId id="347"/>
            <p14:sldId id="349"/>
            <p14:sldId id="346"/>
            <p14:sldId id="345"/>
            <p14:sldId id="344"/>
            <p14:sldId id="378"/>
            <p14:sldId id="353"/>
            <p14:sldId id="354"/>
            <p14:sldId id="355"/>
            <p14:sldId id="356"/>
            <p14:sldId id="357"/>
            <p14:sldId id="379"/>
            <p14:sldId id="361"/>
            <p14:sldId id="380"/>
            <p14:sldId id="367"/>
            <p14:sldId id="368"/>
            <p14:sldId id="369"/>
            <p14:sldId id="381"/>
            <p14:sldId id="373"/>
            <p14:sldId id="364"/>
            <p14:sldId id="358"/>
          </p14:sldIdLst>
        </p14:section>
        <p14:section name="Extra Slides" id="{D280DED7-A529-4BA5-ACA7-21265B84A883}">
          <p14:sldIdLst>
            <p14:sldId id="339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rossley" initials="MC" lastIdx="2" clrIdx="0">
    <p:extLst>
      <p:ext uri="{19B8F6BF-5375-455C-9EA6-DF929625EA0E}">
        <p15:presenceInfo xmlns:p15="http://schemas.microsoft.com/office/powerpoint/2012/main" userId="eee035ba727bb5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93FB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84429" autoAdjust="0"/>
  </p:normalViewPr>
  <p:slideViewPr>
    <p:cSldViewPr snapToGrid="0">
      <p:cViewPr varScale="1">
        <p:scale>
          <a:sx n="105" d="100"/>
          <a:sy n="105" d="100"/>
        </p:scale>
        <p:origin x="14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1A28FD-3CAB-449C-ACE8-F3322B4507E2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52436662-EC7F-44D2-9372-6F7474A086B1}">
      <dgm:prSet phldrT="[Text]"/>
      <dgm:spPr/>
      <dgm:t>
        <a:bodyPr/>
        <a:lstStyle/>
        <a:p>
          <a:r>
            <a:rPr lang="en-GB" dirty="0" smtClean="0"/>
            <a:t>Student Hub</a:t>
          </a:r>
          <a:endParaRPr lang="en-GB" dirty="0"/>
        </a:p>
      </dgm:t>
    </dgm:pt>
    <dgm:pt modelId="{F9E2C202-E406-43AD-AF5D-CC05A1A49E8D}" type="parTrans" cxnId="{62EC1ABE-1E63-4271-9286-3EDD4E0EB2E8}">
      <dgm:prSet/>
      <dgm:spPr/>
      <dgm:t>
        <a:bodyPr/>
        <a:lstStyle/>
        <a:p>
          <a:endParaRPr lang="en-GB"/>
        </a:p>
      </dgm:t>
    </dgm:pt>
    <dgm:pt modelId="{807105B3-2D91-491E-BF94-041749694836}" type="sibTrans" cxnId="{62EC1ABE-1E63-4271-9286-3EDD4E0EB2E8}">
      <dgm:prSet/>
      <dgm:spPr/>
      <dgm:t>
        <a:bodyPr/>
        <a:lstStyle/>
        <a:p>
          <a:endParaRPr lang="en-GB"/>
        </a:p>
      </dgm:t>
    </dgm:pt>
    <dgm:pt modelId="{0D14FF5D-DAC7-4D6E-9EA8-60978977391F}">
      <dgm:prSet phldrT="[Text]"/>
      <dgm:spPr/>
      <dgm:t>
        <a:bodyPr/>
        <a:lstStyle/>
        <a:p>
          <a:r>
            <a:rPr lang="en-GB" dirty="0" smtClean="0"/>
            <a:t>Student Finance</a:t>
          </a:r>
          <a:endParaRPr lang="en-GB" dirty="0"/>
        </a:p>
      </dgm:t>
    </dgm:pt>
    <dgm:pt modelId="{59C57F49-E2DD-44AC-A1E0-453885BEA461}" type="parTrans" cxnId="{E09697B3-D375-472A-81A7-7D7554DF3280}">
      <dgm:prSet/>
      <dgm:spPr/>
      <dgm:t>
        <a:bodyPr/>
        <a:lstStyle/>
        <a:p>
          <a:endParaRPr lang="en-GB"/>
        </a:p>
      </dgm:t>
    </dgm:pt>
    <dgm:pt modelId="{41166066-655A-4859-A52B-B44807965481}" type="sibTrans" cxnId="{E09697B3-D375-472A-81A7-7D7554DF3280}">
      <dgm:prSet/>
      <dgm:spPr/>
      <dgm:t>
        <a:bodyPr/>
        <a:lstStyle/>
        <a:p>
          <a:endParaRPr lang="en-GB"/>
        </a:p>
      </dgm:t>
    </dgm:pt>
    <dgm:pt modelId="{C4B29967-975A-4BDE-924E-04E1F3750B34}">
      <dgm:prSet phldrT="[Text]"/>
      <dgm:spPr/>
      <dgm:t>
        <a:bodyPr/>
        <a:lstStyle/>
        <a:p>
          <a:r>
            <a:rPr lang="en-GB" dirty="0" smtClean="0"/>
            <a:t>Student Support Officer</a:t>
          </a:r>
          <a:endParaRPr lang="en-GB" dirty="0"/>
        </a:p>
      </dgm:t>
    </dgm:pt>
    <dgm:pt modelId="{E3613586-BCC0-46A3-85D7-1BE8B4450891}" type="parTrans" cxnId="{BEFB7767-2B59-4F49-8697-049ACB0D001A}">
      <dgm:prSet/>
      <dgm:spPr/>
      <dgm:t>
        <a:bodyPr/>
        <a:lstStyle/>
        <a:p>
          <a:endParaRPr lang="en-GB"/>
        </a:p>
      </dgm:t>
    </dgm:pt>
    <dgm:pt modelId="{BD15F965-7D15-4717-A017-FF1199725BDE}" type="sibTrans" cxnId="{BEFB7767-2B59-4F49-8697-049ACB0D001A}">
      <dgm:prSet/>
      <dgm:spPr/>
      <dgm:t>
        <a:bodyPr/>
        <a:lstStyle/>
        <a:p>
          <a:endParaRPr lang="en-GB"/>
        </a:p>
      </dgm:t>
    </dgm:pt>
    <dgm:pt modelId="{A361B720-DD4D-4894-9CAC-4A9342139BA5}">
      <dgm:prSet phldrT="[Text]"/>
      <dgm:spPr/>
      <dgm:t>
        <a:bodyPr/>
        <a:lstStyle/>
        <a:p>
          <a:r>
            <a:rPr lang="en-GB" dirty="0" smtClean="0"/>
            <a:t>Programme Support Tutors</a:t>
          </a:r>
          <a:endParaRPr lang="en-GB" dirty="0"/>
        </a:p>
      </dgm:t>
    </dgm:pt>
    <dgm:pt modelId="{24CC64D8-2055-4761-BE7D-D759DEB5D357}" type="parTrans" cxnId="{F47C8525-A96B-4D47-96FE-36F6706BE3C7}">
      <dgm:prSet/>
      <dgm:spPr/>
      <dgm:t>
        <a:bodyPr/>
        <a:lstStyle/>
        <a:p>
          <a:endParaRPr lang="en-GB"/>
        </a:p>
      </dgm:t>
    </dgm:pt>
    <dgm:pt modelId="{EABA35EC-1084-4DB2-9EB8-8088FD267DB0}" type="sibTrans" cxnId="{F47C8525-A96B-4D47-96FE-36F6706BE3C7}">
      <dgm:prSet/>
      <dgm:spPr/>
      <dgm:t>
        <a:bodyPr/>
        <a:lstStyle/>
        <a:p>
          <a:endParaRPr lang="en-GB"/>
        </a:p>
      </dgm:t>
    </dgm:pt>
    <dgm:pt modelId="{BBB2C9D0-3B58-40C0-B502-F9AF718642E3}">
      <dgm:prSet phldrT="[Text]"/>
      <dgm:spPr/>
      <dgm:t>
        <a:bodyPr/>
        <a:lstStyle/>
        <a:p>
          <a:r>
            <a:rPr lang="en-GB" dirty="0" smtClean="0"/>
            <a:t>Disability Services</a:t>
          </a:r>
          <a:endParaRPr lang="en-GB" dirty="0"/>
        </a:p>
      </dgm:t>
    </dgm:pt>
    <dgm:pt modelId="{4E34693A-0DF3-4817-A735-C0A7F753A1B5}" type="parTrans" cxnId="{D1727EED-EA26-4E85-B65C-40933FB9BBE8}">
      <dgm:prSet/>
      <dgm:spPr/>
      <dgm:t>
        <a:bodyPr/>
        <a:lstStyle/>
        <a:p>
          <a:endParaRPr lang="en-GB"/>
        </a:p>
      </dgm:t>
    </dgm:pt>
    <dgm:pt modelId="{BF582C5B-4E02-4799-AF7C-47C0764F73B4}" type="sibTrans" cxnId="{D1727EED-EA26-4E85-B65C-40933FB9BBE8}">
      <dgm:prSet/>
      <dgm:spPr/>
      <dgm:t>
        <a:bodyPr/>
        <a:lstStyle/>
        <a:p>
          <a:endParaRPr lang="en-GB"/>
        </a:p>
      </dgm:t>
    </dgm:pt>
    <dgm:pt modelId="{5AB6BA52-D8A0-482E-9948-56573039829C}">
      <dgm:prSet phldrT="[Text]"/>
      <dgm:spPr/>
      <dgm:t>
        <a:bodyPr/>
        <a:lstStyle/>
        <a:p>
          <a:r>
            <a:rPr lang="en-GB" dirty="0" smtClean="0"/>
            <a:t>Careers Service</a:t>
          </a:r>
          <a:endParaRPr lang="en-GB" dirty="0"/>
        </a:p>
      </dgm:t>
    </dgm:pt>
    <dgm:pt modelId="{7063DB85-0DC0-4224-969A-16DB1676C394}" type="parTrans" cxnId="{F4DB8992-4B88-40DF-A1EC-AAE6FF83651B}">
      <dgm:prSet/>
      <dgm:spPr/>
      <dgm:t>
        <a:bodyPr/>
        <a:lstStyle/>
        <a:p>
          <a:endParaRPr lang="en-GB"/>
        </a:p>
      </dgm:t>
    </dgm:pt>
    <dgm:pt modelId="{5F8FA351-CC57-4608-BF5D-E3A664141A47}" type="sibTrans" cxnId="{F4DB8992-4B88-40DF-A1EC-AAE6FF83651B}">
      <dgm:prSet/>
      <dgm:spPr/>
      <dgm:t>
        <a:bodyPr/>
        <a:lstStyle/>
        <a:p>
          <a:endParaRPr lang="en-GB"/>
        </a:p>
      </dgm:t>
    </dgm:pt>
    <dgm:pt modelId="{771809F1-69FD-4F5B-B757-2BE44DD32458}">
      <dgm:prSet phldrT="[Text]"/>
      <dgm:spPr/>
      <dgm:t>
        <a:bodyPr/>
        <a:lstStyle/>
        <a:p>
          <a:r>
            <a:rPr lang="en-GB" dirty="0" smtClean="0"/>
            <a:t>Jobs4Students</a:t>
          </a:r>
          <a:endParaRPr lang="en-GB" dirty="0"/>
        </a:p>
      </dgm:t>
    </dgm:pt>
    <dgm:pt modelId="{B9A1485E-A5F7-4C3E-9C7F-E17E3A391D04}" type="parTrans" cxnId="{79AC6BD8-919A-47A9-8CD0-299822067393}">
      <dgm:prSet/>
      <dgm:spPr/>
      <dgm:t>
        <a:bodyPr/>
        <a:lstStyle/>
        <a:p>
          <a:endParaRPr lang="en-GB"/>
        </a:p>
      </dgm:t>
    </dgm:pt>
    <dgm:pt modelId="{3D71EB0D-7BA1-4D5D-926D-D29F44F22ECF}" type="sibTrans" cxnId="{79AC6BD8-919A-47A9-8CD0-299822067393}">
      <dgm:prSet/>
      <dgm:spPr/>
      <dgm:t>
        <a:bodyPr/>
        <a:lstStyle/>
        <a:p>
          <a:endParaRPr lang="en-GB"/>
        </a:p>
      </dgm:t>
    </dgm:pt>
    <dgm:pt modelId="{B3DB1C75-E305-434B-830F-3A0EF66E9931}" type="pres">
      <dgm:prSet presAssocID="{EC1A28FD-3CAB-449C-ACE8-F3322B4507E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B9D0919-4E37-4A17-993C-CFF158C4AE95}" type="pres">
      <dgm:prSet presAssocID="{52436662-EC7F-44D2-9372-6F7474A086B1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103FE06-B8EE-4447-8802-3B308BEEB0BD}" type="pres">
      <dgm:prSet presAssocID="{807105B3-2D91-491E-BF94-041749694836}" presName="sibTrans" presStyleCnt="0"/>
      <dgm:spPr/>
    </dgm:pt>
    <dgm:pt modelId="{22A5FD34-51B9-4106-9C17-E75744380F93}" type="pres">
      <dgm:prSet presAssocID="{0D14FF5D-DAC7-4D6E-9EA8-60978977391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9C2A1EB-6A69-443F-90C1-AD9CB5949D9E}" type="pres">
      <dgm:prSet presAssocID="{41166066-655A-4859-A52B-B44807965481}" presName="sibTrans" presStyleCnt="0"/>
      <dgm:spPr/>
    </dgm:pt>
    <dgm:pt modelId="{803F259C-638B-4469-BA40-33858BD58FE7}" type="pres">
      <dgm:prSet presAssocID="{C4B29967-975A-4BDE-924E-04E1F3750B3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2937E61-3C88-4D73-892B-B22DF00E24AE}" type="pres">
      <dgm:prSet presAssocID="{BD15F965-7D15-4717-A017-FF1199725BDE}" presName="sibTrans" presStyleCnt="0"/>
      <dgm:spPr/>
    </dgm:pt>
    <dgm:pt modelId="{05E96AEC-803C-451F-97C8-48A8ED48B484}" type="pres">
      <dgm:prSet presAssocID="{A361B720-DD4D-4894-9CAC-4A9342139BA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1A62698-7200-4D00-A17E-336F0756BAF4}" type="pres">
      <dgm:prSet presAssocID="{EABA35EC-1084-4DB2-9EB8-8088FD267DB0}" presName="sibTrans" presStyleCnt="0"/>
      <dgm:spPr/>
    </dgm:pt>
    <dgm:pt modelId="{07D8CCEA-72C2-4C18-8C98-33C1AA52AAC7}" type="pres">
      <dgm:prSet presAssocID="{BBB2C9D0-3B58-40C0-B502-F9AF718642E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FADB3DE-48D7-4F01-9739-2897C9646FF5}" type="pres">
      <dgm:prSet presAssocID="{BF582C5B-4E02-4799-AF7C-47C0764F73B4}" presName="sibTrans" presStyleCnt="0"/>
      <dgm:spPr/>
    </dgm:pt>
    <dgm:pt modelId="{CE9B1AB9-F186-4C3B-A487-4F80A2E447E3}" type="pres">
      <dgm:prSet presAssocID="{5AB6BA52-D8A0-482E-9948-56573039829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152EB50-0A60-477B-9B80-F0408FC70C36}" type="pres">
      <dgm:prSet presAssocID="{5F8FA351-CC57-4608-BF5D-E3A664141A47}" presName="sibTrans" presStyleCnt="0"/>
      <dgm:spPr/>
    </dgm:pt>
    <dgm:pt modelId="{A74A4416-805C-4723-A4FA-EAE4A41CBCCC}" type="pres">
      <dgm:prSet presAssocID="{771809F1-69FD-4F5B-B757-2BE44DD32458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C02A819-1650-43CD-8822-5D347BBB7729}" type="presOf" srcId="{BBB2C9D0-3B58-40C0-B502-F9AF718642E3}" destId="{07D8CCEA-72C2-4C18-8C98-33C1AA52AAC7}" srcOrd="0" destOrd="0" presId="urn:microsoft.com/office/officeart/2005/8/layout/default"/>
    <dgm:cxn modelId="{F4DB8992-4B88-40DF-A1EC-AAE6FF83651B}" srcId="{EC1A28FD-3CAB-449C-ACE8-F3322B4507E2}" destId="{5AB6BA52-D8A0-482E-9948-56573039829C}" srcOrd="5" destOrd="0" parTransId="{7063DB85-0DC0-4224-969A-16DB1676C394}" sibTransId="{5F8FA351-CC57-4608-BF5D-E3A664141A47}"/>
    <dgm:cxn modelId="{E8BAB363-0038-4FFC-ADB7-893C369CA500}" type="presOf" srcId="{C4B29967-975A-4BDE-924E-04E1F3750B34}" destId="{803F259C-638B-4469-BA40-33858BD58FE7}" srcOrd="0" destOrd="0" presId="urn:microsoft.com/office/officeart/2005/8/layout/default"/>
    <dgm:cxn modelId="{7707F8B6-62FA-4572-BF6F-796EC2886736}" type="presOf" srcId="{5AB6BA52-D8A0-482E-9948-56573039829C}" destId="{CE9B1AB9-F186-4C3B-A487-4F80A2E447E3}" srcOrd="0" destOrd="0" presId="urn:microsoft.com/office/officeart/2005/8/layout/default"/>
    <dgm:cxn modelId="{D1727EED-EA26-4E85-B65C-40933FB9BBE8}" srcId="{EC1A28FD-3CAB-449C-ACE8-F3322B4507E2}" destId="{BBB2C9D0-3B58-40C0-B502-F9AF718642E3}" srcOrd="4" destOrd="0" parTransId="{4E34693A-0DF3-4817-A735-C0A7F753A1B5}" sibTransId="{BF582C5B-4E02-4799-AF7C-47C0764F73B4}"/>
    <dgm:cxn modelId="{E09697B3-D375-472A-81A7-7D7554DF3280}" srcId="{EC1A28FD-3CAB-449C-ACE8-F3322B4507E2}" destId="{0D14FF5D-DAC7-4D6E-9EA8-60978977391F}" srcOrd="1" destOrd="0" parTransId="{59C57F49-E2DD-44AC-A1E0-453885BEA461}" sibTransId="{41166066-655A-4859-A52B-B44807965481}"/>
    <dgm:cxn modelId="{CBBDE73D-DB80-454E-A292-9DFCC6EE8EE1}" type="presOf" srcId="{EC1A28FD-3CAB-449C-ACE8-F3322B4507E2}" destId="{B3DB1C75-E305-434B-830F-3A0EF66E9931}" srcOrd="0" destOrd="0" presId="urn:microsoft.com/office/officeart/2005/8/layout/default"/>
    <dgm:cxn modelId="{79AC6BD8-919A-47A9-8CD0-299822067393}" srcId="{EC1A28FD-3CAB-449C-ACE8-F3322B4507E2}" destId="{771809F1-69FD-4F5B-B757-2BE44DD32458}" srcOrd="6" destOrd="0" parTransId="{B9A1485E-A5F7-4C3E-9C7F-E17E3A391D04}" sibTransId="{3D71EB0D-7BA1-4D5D-926D-D29F44F22ECF}"/>
    <dgm:cxn modelId="{8C70232D-A4DD-48FB-A4A6-58D8A54D310C}" type="presOf" srcId="{52436662-EC7F-44D2-9372-6F7474A086B1}" destId="{4B9D0919-4E37-4A17-993C-CFF158C4AE95}" srcOrd="0" destOrd="0" presId="urn:microsoft.com/office/officeart/2005/8/layout/default"/>
    <dgm:cxn modelId="{F47C8525-A96B-4D47-96FE-36F6706BE3C7}" srcId="{EC1A28FD-3CAB-449C-ACE8-F3322B4507E2}" destId="{A361B720-DD4D-4894-9CAC-4A9342139BA5}" srcOrd="3" destOrd="0" parTransId="{24CC64D8-2055-4761-BE7D-D759DEB5D357}" sibTransId="{EABA35EC-1084-4DB2-9EB8-8088FD267DB0}"/>
    <dgm:cxn modelId="{B3E15965-184D-43A4-A596-A91DF10407C2}" type="presOf" srcId="{A361B720-DD4D-4894-9CAC-4A9342139BA5}" destId="{05E96AEC-803C-451F-97C8-48A8ED48B484}" srcOrd="0" destOrd="0" presId="urn:microsoft.com/office/officeart/2005/8/layout/default"/>
    <dgm:cxn modelId="{368597EF-1155-4B7B-AE3B-9DB64F09A77C}" type="presOf" srcId="{771809F1-69FD-4F5B-B757-2BE44DD32458}" destId="{A74A4416-805C-4723-A4FA-EAE4A41CBCCC}" srcOrd="0" destOrd="0" presId="urn:microsoft.com/office/officeart/2005/8/layout/default"/>
    <dgm:cxn modelId="{BEFB7767-2B59-4F49-8697-049ACB0D001A}" srcId="{EC1A28FD-3CAB-449C-ACE8-F3322B4507E2}" destId="{C4B29967-975A-4BDE-924E-04E1F3750B34}" srcOrd="2" destOrd="0" parTransId="{E3613586-BCC0-46A3-85D7-1BE8B4450891}" sibTransId="{BD15F965-7D15-4717-A017-FF1199725BDE}"/>
    <dgm:cxn modelId="{45C5FC05-D7E9-4213-B081-B69A3F05FD96}" type="presOf" srcId="{0D14FF5D-DAC7-4D6E-9EA8-60978977391F}" destId="{22A5FD34-51B9-4106-9C17-E75744380F93}" srcOrd="0" destOrd="0" presId="urn:microsoft.com/office/officeart/2005/8/layout/default"/>
    <dgm:cxn modelId="{62EC1ABE-1E63-4271-9286-3EDD4E0EB2E8}" srcId="{EC1A28FD-3CAB-449C-ACE8-F3322B4507E2}" destId="{52436662-EC7F-44D2-9372-6F7474A086B1}" srcOrd="0" destOrd="0" parTransId="{F9E2C202-E406-43AD-AF5D-CC05A1A49E8D}" sibTransId="{807105B3-2D91-491E-BF94-041749694836}"/>
    <dgm:cxn modelId="{98FD0D29-954E-4A5E-A4D0-D2523EF358C5}" type="presParOf" srcId="{B3DB1C75-E305-434B-830F-3A0EF66E9931}" destId="{4B9D0919-4E37-4A17-993C-CFF158C4AE95}" srcOrd="0" destOrd="0" presId="urn:microsoft.com/office/officeart/2005/8/layout/default"/>
    <dgm:cxn modelId="{424EF124-ECE3-43F3-8DAF-C86034882E89}" type="presParOf" srcId="{B3DB1C75-E305-434B-830F-3A0EF66E9931}" destId="{1103FE06-B8EE-4447-8802-3B308BEEB0BD}" srcOrd="1" destOrd="0" presId="urn:microsoft.com/office/officeart/2005/8/layout/default"/>
    <dgm:cxn modelId="{1566480E-DAD6-41A3-A2AF-B3D9D3D186D7}" type="presParOf" srcId="{B3DB1C75-E305-434B-830F-3A0EF66E9931}" destId="{22A5FD34-51B9-4106-9C17-E75744380F93}" srcOrd="2" destOrd="0" presId="urn:microsoft.com/office/officeart/2005/8/layout/default"/>
    <dgm:cxn modelId="{6281B2F4-6DAE-4C15-8E4D-D7287EF6AFBE}" type="presParOf" srcId="{B3DB1C75-E305-434B-830F-3A0EF66E9931}" destId="{A9C2A1EB-6A69-443F-90C1-AD9CB5949D9E}" srcOrd="3" destOrd="0" presId="urn:microsoft.com/office/officeart/2005/8/layout/default"/>
    <dgm:cxn modelId="{9EEF6B2D-93C5-4281-86CC-4DA27403C93B}" type="presParOf" srcId="{B3DB1C75-E305-434B-830F-3A0EF66E9931}" destId="{803F259C-638B-4469-BA40-33858BD58FE7}" srcOrd="4" destOrd="0" presId="urn:microsoft.com/office/officeart/2005/8/layout/default"/>
    <dgm:cxn modelId="{0DF41DEC-A126-4150-A019-306A253BCA07}" type="presParOf" srcId="{B3DB1C75-E305-434B-830F-3A0EF66E9931}" destId="{02937E61-3C88-4D73-892B-B22DF00E24AE}" srcOrd="5" destOrd="0" presId="urn:microsoft.com/office/officeart/2005/8/layout/default"/>
    <dgm:cxn modelId="{9126D61A-F8DA-4071-9CB2-F280DF5B49DC}" type="presParOf" srcId="{B3DB1C75-E305-434B-830F-3A0EF66E9931}" destId="{05E96AEC-803C-451F-97C8-48A8ED48B484}" srcOrd="6" destOrd="0" presId="urn:microsoft.com/office/officeart/2005/8/layout/default"/>
    <dgm:cxn modelId="{04CB4CCC-B57C-4185-B1EF-742C096EB6D6}" type="presParOf" srcId="{B3DB1C75-E305-434B-830F-3A0EF66E9931}" destId="{71A62698-7200-4D00-A17E-336F0756BAF4}" srcOrd="7" destOrd="0" presId="urn:microsoft.com/office/officeart/2005/8/layout/default"/>
    <dgm:cxn modelId="{9039DA0B-2C54-46CB-AB76-57797068D1F1}" type="presParOf" srcId="{B3DB1C75-E305-434B-830F-3A0EF66E9931}" destId="{07D8CCEA-72C2-4C18-8C98-33C1AA52AAC7}" srcOrd="8" destOrd="0" presId="urn:microsoft.com/office/officeart/2005/8/layout/default"/>
    <dgm:cxn modelId="{F9478B0A-6AB9-4EB9-A0B8-8F4413D634CA}" type="presParOf" srcId="{B3DB1C75-E305-434B-830F-3A0EF66E9931}" destId="{CFADB3DE-48D7-4F01-9739-2897C9646FF5}" srcOrd="9" destOrd="0" presId="urn:microsoft.com/office/officeart/2005/8/layout/default"/>
    <dgm:cxn modelId="{5D004A3D-C2E8-48BE-B8BF-1CE5E4C08CF5}" type="presParOf" srcId="{B3DB1C75-E305-434B-830F-3A0EF66E9931}" destId="{CE9B1AB9-F186-4C3B-A487-4F80A2E447E3}" srcOrd="10" destOrd="0" presId="urn:microsoft.com/office/officeart/2005/8/layout/default"/>
    <dgm:cxn modelId="{DFC90ABF-8BD7-4FB8-BC76-22C89ED0C558}" type="presParOf" srcId="{B3DB1C75-E305-434B-830F-3A0EF66E9931}" destId="{E152EB50-0A60-477B-9B80-F0408FC70C36}" srcOrd="11" destOrd="0" presId="urn:microsoft.com/office/officeart/2005/8/layout/default"/>
    <dgm:cxn modelId="{BC3C7807-29C5-4AF1-9722-A1E4E9AB7AC0}" type="presParOf" srcId="{B3DB1C75-E305-434B-830F-3A0EF66E9931}" destId="{A74A4416-805C-4723-A4FA-EAE4A41CBCC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D0919-4E37-4A17-993C-CFF158C4AE95}">
      <dsp:nvSpPr>
        <dsp:cNvPr id="0" name=""/>
        <dsp:cNvSpPr/>
      </dsp:nvSpPr>
      <dsp:spPr>
        <a:xfrm>
          <a:off x="3119" y="647388"/>
          <a:ext cx="2474924" cy="14849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Student Hub</a:t>
          </a:r>
          <a:endParaRPr lang="en-GB" sz="3000" kern="1200" dirty="0"/>
        </a:p>
      </dsp:txBody>
      <dsp:txXfrm>
        <a:off x="3119" y="647388"/>
        <a:ext cx="2474924" cy="1484954"/>
      </dsp:txXfrm>
    </dsp:sp>
    <dsp:sp modelId="{22A5FD34-51B9-4106-9C17-E75744380F93}">
      <dsp:nvSpPr>
        <dsp:cNvPr id="0" name=""/>
        <dsp:cNvSpPr/>
      </dsp:nvSpPr>
      <dsp:spPr>
        <a:xfrm>
          <a:off x="2725536" y="647388"/>
          <a:ext cx="2474924" cy="14849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Student Finance</a:t>
          </a:r>
          <a:endParaRPr lang="en-GB" sz="3000" kern="1200" dirty="0"/>
        </a:p>
      </dsp:txBody>
      <dsp:txXfrm>
        <a:off x="2725536" y="647388"/>
        <a:ext cx="2474924" cy="1484954"/>
      </dsp:txXfrm>
    </dsp:sp>
    <dsp:sp modelId="{803F259C-638B-4469-BA40-33858BD58FE7}">
      <dsp:nvSpPr>
        <dsp:cNvPr id="0" name=""/>
        <dsp:cNvSpPr/>
      </dsp:nvSpPr>
      <dsp:spPr>
        <a:xfrm>
          <a:off x="5447954" y="647388"/>
          <a:ext cx="2474924" cy="14849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Student Support Officer</a:t>
          </a:r>
          <a:endParaRPr lang="en-GB" sz="3000" kern="1200" dirty="0"/>
        </a:p>
      </dsp:txBody>
      <dsp:txXfrm>
        <a:off x="5447954" y="647388"/>
        <a:ext cx="2474924" cy="1484954"/>
      </dsp:txXfrm>
    </dsp:sp>
    <dsp:sp modelId="{05E96AEC-803C-451F-97C8-48A8ED48B484}">
      <dsp:nvSpPr>
        <dsp:cNvPr id="0" name=""/>
        <dsp:cNvSpPr/>
      </dsp:nvSpPr>
      <dsp:spPr>
        <a:xfrm>
          <a:off x="8170371" y="647388"/>
          <a:ext cx="2474924" cy="14849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Programme Support Tutors</a:t>
          </a:r>
          <a:endParaRPr lang="en-GB" sz="3000" kern="1200" dirty="0"/>
        </a:p>
      </dsp:txBody>
      <dsp:txXfrm>
        <a:off x="8170371" y="647388"/>
        <a:ext cx="2474924" cy="1484954"/>
      </dsp:txXfrm>
    </dsp:sp>
    <dsp:sp modelId="{07D8CCEA-72C2-4C18-8C98-33C1AA52AAC7}">
      <dsp:nvSpPr>
        <dsp:cNvPr id="0" name=""/>
        <dsp:cNvSpPr/>
      </dsp:nvSpPr>
      <dsp:spPr>
        <a:xfrm>
          <a:off x="1364328" y="2379836"/>
          <a:ext cx="2474924" cy="14849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Disability Services</a:t>
          </a:r>
          <a:endParaRPr lang="en-GB" sz="3000" kern="1200" dirty="0"/>
        </a:p>
      </dsp:txBody>
      <dsp:txXfrm>
        <a:off x="1364328" y="2379836"/>
        <a:ext cx="2474924" cy="1484954"/>
      </dsp:txXfrm>
    </dsp:sp>
    <dsp:sp modelId="{CE9B1AB9-F186-4C3B-A487-4F80A2E447E3}">
      <dsp:nvSpPr>
        <dsp:cNvPr id="0" name=""/>
        <dsp:cNvSpPr/>
      </dsp:nvSpPr>
      <dsp:spPr>
        <a:xfrm>
          <a:off x="4086745" y="2379836"/>
          <a:ext cx="2474924" cy="14849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Careers Service</a:t>
          </a:r>
          <a:endParaRPr lang="en-GB" sz="3000" kern="1200" dirty="0"/>
        </a:p>
      </dsp:txBody>
      <dsp:txXfrm>
        <a:off x="4086745" y="2379836"/>
        <a:ext cx="2474924" cy="1484954"/>
      </dsp:txXfrm>
    </dsp:sp>
    <dsp:sp modelId="{A74A4416-805C-4723-A4FA-EAE4A41CBCCC}">
      <dsp:nvSpPr>
        <dsp:cNvPr id="0" name=""/>
        <dsp:cNvSpPr/>
      </dsp:nvSpPr>
      <dsp:spPr>
        <a:xfrm>
          <a:off x="6809162" y="2379836"/>
          <a:ext cx="2474924" cy="14849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Jobs4Students</a:t>
          </a:r>
          <a:endParaRPr lang="en-GB" sz="3000" kern="1200" dirty="0"/>
        </a:p>
      </dsp:txBody>
      <dsp:txXfrm>
        <a:off x="6809162" y="2379836"/>
        <a:ext cx="2474924" cy="1484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C506F-2571-4071-9036-5C3BA3CC0E02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DF163-4DD1-4131-87AA-CFFEE55FF2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49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1333-D49A-4453-AE40-33129E1411F0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6193C-C962-405F-A268-030ED1FFFA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81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etkahoot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6193C-C962-405F-A268-030ED1FFFA7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86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After time is up, allow the most confident students</a:t>
            </a:r>
            <a:r>
              <a:rPr lang="en-GB" baseline="0" dirty="0" smtClean="0"/>
              <a:t> to volunteer their ideas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6193C-C962-405F-A268-030ED1FFFA7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907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A398959-F0D2-449D-8E68-B8D66FCC6CE8}" type="slidenum">
              <a:rPr lang="en-US" altLang="en-US" sz="1200" smtClean="0">
                <a:solidFill>
                  <a:srgbClr val="000000"/>
                </a:solidFill>
              </a:rPr>
              <a:pPr/>
              <a:t>20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381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A398959-F0D2-449D-8E68-B8D66FCC6CE8}" type="slidenum">
              <a:rPr lang="en-US" altLang="en-US" sz="1200" smtClean="0">
                <a:solidFill>
                  <a:srgbClr val="000000"/>
                </a:solidFill>
              </a:rPr>
              <a:pPr/>
              <a:t>21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992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Ask</a:t>
            </a:r>
            <a:r>
              <a:rPr lang="en-GB" baseline="0" dirty="0" smtClean="0"/>
              <a:t> what in particular people would like to find out about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6193C-C962-405F-A268-030ED1FFFA7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769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A398959-F0D2-449D-8E68-B8D66FCC6CE8}" type="slidenum">
              <a:rPr lang="en-US" altLang="en-US" sz="1200" smtClean="0">
                <a:solidFill>
                  <a:srgbClr val="000000"/>
                </a:solidFill>
              </a:rPr>
              <a:pPr/>
              <a:t>23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52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A398959-F0D2-449D-8E68-B8D66FCC6CE8}" type="slidenum">
              <a:rPr lang="en-US" altLang="en-US" sz="1200" smtClean="0">
                <a:solidFill>
                  <a:srgbClr val="000000"/>
                </a:solidFill>
              </a:rPr>
              <a:pPr/>
              <a:t>27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2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6193C-C962-405F-A268-030ED1FFFA7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835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A398959-F0D2-449D-8E68-B8D66FCC6CE8}" type="slidenum">
              <a:rPr lang="en-US" altLang="en-US" sz="1200" smtClean="0">
                <a:solidFill>
                  <a:srgbClr val="000000"/>
                </a:solidFill>
              </a:rPr>
              <a:pPr/>
              <a:t>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48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Computer: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Login to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getkahoot.com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advance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(Note capital letters):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Peer_Mentors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Password: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Manchester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Quiz: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Services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6193C-C962-405F-A268-030ED1FFFA7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325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A398959-F0D2-449D-8E68-B8D66FCC6CE8}" type="slidenum">
              <a:rPr lang="en-US" altLang="en-US" sz="1200" smtClean="0">
                <a:solidFill>
                  <a:srgbClr val="000000"/>
                </a:solidFill>
              </a:rPr>
              <a:pPr/>
              <a:t>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405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After five minutes, ask</a:t>
            </a:r>
            <a:r>
              <a:rPr lang="en-GB" baseline="0" dirty="0" smtClean="0"/>
              <a:t> the bravest in the audience to volunteer what sports they are most interested in and say why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6193C-C962-405F-A268-030ED1FFFA7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215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A398959-F0D2-449D-8E68-B8D66FCC6CE8}" type="slidenum">
              <a:rPr lang="en-US" altLang="en-US" sz="1200" smtClean="0">
                <a:solidFill>
                  <a:srgbClr val="000000"/>
                </a:solidFill>
              </a:rPr>
              <a:pPr/>
              <a:t>13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23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A398959-F0D2-449D-8E68-B8D66FCC6CE8}" type="slidenum">
              <a:rPr lang="en-US" altLang="en-US" sz="1200" smtClean="0">
                <a:solidFill>
                  <a:srgbClr val="000000"/>
                </a:solidFill>
              </a:rPr>
              <a:pPr/>
              <a:t>15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547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A398959-F0D2-449D-8E68-B8D66FCC6CE8}" type="slidenum">
              <a:rPr lang="en-US" altLang="en-US" sz="1200" smtClean="0">
                <a:solidFill>
                  <a:srgbClr val="000000"/>
                </a:solidFill>
              </a:rPr>
              <a:pPr/>
              <a:t>17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3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67271-FD9F-49C5-BA7A-E2AFF21A817C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3372D1-C69F-4B5D-B58D-8FCCB1CB2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885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67271-FD9F-49C5-BA7A-E2AFF21A817C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3372D1-C69F-4B5D-B58D-8FCCB1CB2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67271-FD9F-49C5-BA7A-E2AFF21A817C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3372D1-C69F-4B5D-B58D-8FCCB1CB2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72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67271-FD9F-49C5-BA7A-E2AFF21A817C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3372D1-C69F-4B5D-B58D-8FCCB1CB2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30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67271-FD9F-49C5-BA7A-E2AFF21A817C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3372D1-C69F-4B5D-B58D-8FCCB1CB2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59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67271-FD9F-49C5-BA7A-E2AFF21A817C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3372D1-C69F-4B5D-B58D-8FCCB1CB2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94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67271-FD9F-49C5-BA7A-E2AFF21A817C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3372D1-C69F-4B5D-B58D-8FCCB1CB2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248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67271-FD9F-49C5-BA7A-E2AFF21A817C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3372D1-C69F-4B5D-B58D-8FCCB1CB2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53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67271-FD9F-49C5-BA7A-E2AFF21A817C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3372D1-C69F-4B5D-B58D-8FCCB1CB2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1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67271-FD9F-49C5-BA7A-E2AFF21A817C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3372D1-C69F-4B5D-B58D-8FCCB1CB2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01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67271-FD9F-49C5-BA7A-E2AFF21A817C}" type="datetimeFigureOut">
              <a:rPr lang="en-GB" smtClean="0"/>
              <a:t>12/09/2017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3372D1-C69F-4B5D-B58D-8FCCB1CB2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29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69682" y="150829"/>
            <a:ext cx="11821213" cy="6532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58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unionmmu.org/advice-centre" TargetMode="External"/><Relationship Id="rId2" Type="http://schemas.openxmlformats.org/officeDocument/2006/relationships/hyperlink" Target="http://www.theunionmmu.org/opportuniti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mmu.ac.uk/spor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sciengaward-activiti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hyperlink" Target="http://tinyurl.com/sciengaward-photos201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mu.ac.uk/futures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s.org.uk/en/nus-extr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mu.ac.uk/students/travel" TargetMode="External"/><Relationship Id="rId5" Type="http://schemas.openxmlformats.org/officeDocument/2006/relationships/hyperlink" Target="http://www.myunidays.com/" TargetMode="External"/><Relationship Id="rId4" Type="http://schemas.openxmlformats.org/officeDocument/2006/relationships/hyperlink" Target="http://www.studentbeans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18" Type="http://schemas.openxmlformats.org/officeDocument/2006/relationships/image" Target="../media/image36.jpg"/><Relationship Id="rId3" Type="http://schemas.openxmlformats.org/officeDocument/2006/relationships/image" Target="../media/image7.pn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35.jpg"/><Relationship Id="rId2" Type="http://schemas.openxmlformats.org/officeDocument/2006/relationships/image" Target="../media/image21.jpg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jpeg"/><Relationship Id="rId10" Type="http://schemas.openxmlformats.org/officeDocument/2006/relationships/image" Target="../media/image28.jpeg"/><Relationship Id="rId19" Type="http://schemas.openxmlformats.org/officeDocument/2006/relationships/image" Target="../media/image37.jp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theunionmmu.org/opportunities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265" y="2061429"/>
            <a:ext cx="10857470" cy="2180643"/>
          </a:xfrm>
        </p:spPr>
        <p:txBody>
          <a:bodyPr anchor="ctr">
            <a:noAutofit/>
          </a:bodyPr>
          <a:lstStyle/>
          <a:p>
            <a:r>
              <a:rPr lang="en-GB" sz="6600" dirty="0" smtClean="0"/>
              <a:t>University Life:</a:t>
            </a:r>
            <a:r>
              <a:rPr lang="en-GB" sz="8000" dirty="0" smtClean="0"/>
              <a:t/>
            </a:r>
            <a:br>
              <a:rPr lang="en-GB" sz="8000" dirty="0" smtClean="0"/>
            </a:br>
            <a:r>
              <a:rPr lang="en-GB" sz="6500" b="1" dirty="0" smtClean="0">
                <a:solidFill>
                  <a:schemeClr val="accent6"/>
                </a:solidFill>
              </a:rPr>
              <a:t>Tips and Tricks from the Experts</a:t>
            </a:r>
            <a:endParaRPr lang="en-GB" sz="6500" b="1" dirty="0">
              <a:solidFill>
                <a:schemeClr val="accent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854327"/>
            <a:ext cx="9144000" cy="1655762"/>
          </a:xfrm>
        </p:spPr>
        <p:txBody>
          <a:bodyPr anchor="ctr"/>
          <a:lstStyle/>
          <a:p>
            <a:r>
              <a:rPr lang="en-GB" dirty="0" smtClean="0"/>
              <a:t>Brought to you by:</a:t>
            </a:r>
          </a:p>
          <a:p>
            <a:r>
              <a:rPr lang="en-GB" b="1" dirty="0" smtClean="0">
                <a:solidFill>
                  <a:schemeClr val="accent6"/>
                </a:solidFill>
              </a:rPr>
              <a:t>Your </a:t>
            </a:r>
            <a:r>
              <a:rPr lang="en-GB" b="1" dirty="0">
                <a:solidFill>
                  <a:schemeClr val="accent6"/>
                </a:solidFill>
              </a:rPr>
              <a:t>P</a:t>
            </a:r>
            <a:r>
              <a:rPr lang="en-GB" b="1" dirty="0" smtClean="0">
                <a:solidFill>
                  <a:schemeClr val="accent6"/>
                </a:solidFill>
              </a:rPr>
              <a:t>eer Mentoring Team</a:t>
            </a:r>
          </a:p>
          <a:p>
            <a:endParaRPr lang="en-GB" b="1" dirty="0">
              <a:solidFill>
                <a:schemeClr val="accent6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4" y="366713"/>
            <a:ext cx="4284418" cy="80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40" y="366713"/>
            <a:ext cx="1248422" cy="141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2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7841" y="1871481"/>
            <a:ext cx="1046567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3600" b="1" dirty="0" smtClean="0">
                <a:solidFill>
                  <a:schemeClr val="tx1"/>
                </a:solidFill>
                <a:latin typeface="+mn-lt"/>
              </a:rPr>
              <a:t>Student Union:</a:t>
            </a:r>
            <a:br>
              <a:rPr lang="en-GB" altLang="en-US" sz="3600" b="1" dirty="0" smtClean="0">
                <a:solidFill>
                  <a:schemeClr val="tx1"/>
                </a:solidFill>
                <a:latin typeface="+mn-lt"/>
              </a:rPr>
            </a:br>
            <a:r>
              <a:rPr lang="en-GB" sz="3600" u="sng" dirty="0" smtClean="0">
                <a:solidFill>
                  <a:schemeClr val="tx1"/>
                </a:solidFill>
                <a:latin typeface="+mn-lt"/>
                <a:hlinkClick r:id="rId2"/>
              </a:rPr>
              <a:t>www.theunionmmu.org/opportunities</a:t>
            </a:r>
            <a:r>
              <a:rPr lang="en-GB" sz="3600" u="sng" dirty="0" smtClean="0">
                <a:solidFill>
                  <a:schemeClr val="tx1"/>
                </a:solidFill>
                <a:latin typeface="+mn-lt"/>
              </a:rPr>
              <a:t> </a:t>
            </a:r>
            <a:endParaRPr lang="en-GB" altLang="en-US" sz="3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7841" y="3580003"/>
            <a:ext cx="10465676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GB" altLang="en-US" sz="28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Additional Facilities</a:t>
            </a:r>
            <a:r>
              <a:rPr lang="en-GB" altLang="en-US" sz="2800" b="1" dirty="0">
                <a:solidFill>
                  <a:schemeClr val="accent6"/>
                </a:solidFill>
                <a:sym typeface="Wingdings" panose="05000000000000000000" pitchFamily="2" charset="2"/>
              </a:rPr>
              <a:t>:</a:t>
            </a:r>
            <a:r>
              <a:rPr lang="en-GB" altLang="en-US" sz="2800" dirty="0">
                <a:sym typeface="Wingdings" panose="05000000000000000000" pitchFamily="2" charset="2"/>
              </a:rPr>
              <a:t/>
            </a:r>
            <a:br>
              <a:rPr lang="en-GB" altLang="en-US" sz="2800" dirty="0">
                <a:sym typeface="Wingdings" panose="05000000000000000000" pitchFamily="2" charset="2"/>
              </a:rPr>
            </a:br>
            <a:r>
              <a:rPr lang="en-GB" altLang="en-US" sz="2800" dirty="0">
                <a:sym typeface="Wingdings" panose="05000000000000000000" pitchFamily="2" charset="2"/>
              </a:rPr>
              <a:t>- Table tennis, pool &amp; </a:t>
            </a:r>
            <a:r>
              <a:rPr lang="en-GB" altLang="en-US" sz="2800" dirty="0" smtClean="0">
                <a:sym typeface="Wingdings" panose="05000000000000000000" pitchFamily="2" charset="2"/>
              </a:rPr>
              <a:t>games consoles</a:t>
            </a:r>
            <a:r>
              <a:rPr lang="en-GB" altLang="en-US" sz="2800" dirty="0">
                <a:sym typeface="Wingdings" panose="05000000000000000000" pitchFamily="2" charset="2"/>
              </a:rPr>
              <a:t/>
            </a:r>
            <a:br>
              <a:rPr lang="en-GB" altLang="en-US" sz="2800" dirty="0">
                <a:sym typeface="Wingdings" panose="05000000000000000000" pitchFamily="2" charset="2"/>
              </a:rPr>
            </a:br>
            <a:r>
              <a:rPr lang="en-GB" altLang="en-US" sz="2800" dirty="0">
                <a:sym typeface="Wingdings" panose="05000000000000000000" pitchFamily="2" charset="2"/>
              </a:rPr>
              <a:t>- Dance </a:t>
            </a:r>
            <a:r>
              <a:rPr lang="en-GB" altLang="en-US" sz="2800" dirty="0" smtClean="0">
                <a:sym typeface="Wingdings" panose="05000000000000000000" pitchFamily="2" charset="2"/>
              </a:rPr>
              <a:t>studio </a:t>
            </a:r>
            <a:r>
              <a:rPr lang="en-GB" altLang="en-US" sz="2800" dirty="0">
                <a:sym typeface="Wingdings" panose="05000000000000000000" pitchFamily="2" charset="2"/>
              </a:rPr>
              <a:t/>
            </a:r>
            <a:br>
              <a:rPr lang="en-GB" altLang="en-US" sz="2800" dirty="0">
                <a:sym typeface="Wingdings" panose="05000000000000000000" pitchFamily="2" charset="2"/>
              </a:rPr>
            </a:br>
            <a:r>
              <a:rPr lang="en-GB" altLang="en-US" sz="2800" dirty="0"/>
              <a:t>- Bar / restaurant / shop </a:t>
            </a:r>
            <a:r>
              <a:rPr lang="en-GB" altLang="en-US" sz="2800" dirty="0">
                <a:sym typeface="Wingdings" panose="05000000000000000000" pitchFamily="2" charset="2"/>
              </a:rPr>
              <a:t> (Can use </a:t>
            </a:r>
            <a:r>
              <a:rPr lang="en-GB" altLang="en-US" sz="2800" dirty="0" err="1" smtClean="0">
                <a:sym typeface="Wingdings" panose="05000000000000000000" pitchFamily="2" charset="2"/>
              </a:rPr>
              <a:t>Metcard</a:t>
            </a:r>
            <a:r>
              <a:rPr lang="en-GB" altLang="en-US" sz="2800" dirty="0" smtClean="0">
                <a:sym typeface="Wingdings" panose="05000000000000000000" pitchFamily="2" charset="2"/>
              </a:rPr>
              <a:t>!)</a:t>
            </a:r>
            <a:endParaRPr lang="en-GB" altLang="en-US" sz="2800" dirty="0">
              <a:sym typeface="Wingdings" panose="05000000000000000000" pitchFamily="2" charset="2"/>
            </a:endParaRPr>
          </a:p>
          <a:p>
            <a:endParaRPr lang="en-GB" altLang="en-US" sz="2800" dirty="0">
              <a:sym typeface="Wingdings" panose="05000000000000000000" pitchFamily="2" charset="2"/>
            </a:endParaRPr>
          </a:p>
          <a:p>
            <a:r>
              <a:rPr lang="en-GB" altLang="en-US" sz="2800" b="1" dirty="0">
                <a:solidFill>
                  <a:schemeClr val="accent6"/>
                </a:solidFill>
              </a:rPr>
              <a:t>Advice </a:t>
            </a:r>
            <a:r>
              <a:rPr lang="en-GB" altLang="en-US" sz="2800" b="1" dirty="0" smtClean="0">
                <a:solidFill>
                  <a:schemeClr val="accent6"/>
                </a:solidFill>
              </a:rPr>
              <a:t>Centre:</a:t>
            </a:r>
            <a:r>
              <a:rPr lang="en-GB" altLang="en-US" sz="2800" b="1" dirty="0">
                <a:solidFill>
                  <a:srgbClr val="0000FF"/>
                </a:solidFill>
              </a:rPr>
              <a:t>	</a:t>
            </a:r>
            <a:r>
              <a:rPr lang="en-GB" altLang="en-US" sz="2800" dirty="0">
                <a:solidFill>
                  <a:srgbClr val="0000FF"/>
                </a:solidFill>
              </a:rPr>
              <a:t> </a:t>
            </a:r>
            <a:r>
              <a:rPr lang="en-GB" altLang="en-US" sz="2800" dirty="0" smtClean="0">
                <a:solidFill>
                  <a:srgbClr val="0000FF"/>
                </a:solidFill>
                <a:hlinkClick r:id="rId3"/>
              </a:rPr>
              <a:t>www.theunionmmu.org/advice-centre</a:t>
            </a:r>
            <a:r>
              <a:rPr lang="en-GB" altLang="en-US" sz="2800" dirty="0" smtClean="0">
                <a:solidFill>
                  <a:srgbClr val="0000FF"/>
                </a:solidFill>
              </a:rPr>
              <a:t> </a:t>
            </a:r>
            <a:endParaRPr lang="en-GB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77800" y="365126"/>
            <a:ext cx="11823700" cy="9981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accent6"/>
                </a:solidFill>
              </a:rPr>
              <a:t>What Student Societies do you plan to join? </a:t>
            </a:r>
            <a:endParaRPr lang="en-GB" b="1" dirty="0">
              <a:solidFill>
                <a:schemeClr val="accent6"/>
              </a:solidFill>
            </a:endParaRPr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637" y="4989651"/>
            <a:ext cx="986559" cy="129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60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7841" y="1565166"/>
            <a:ext cx="10465676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GB" altLang="en-US" sz="2800" b="1" dirty="0" smtClean="0">
                <a:solidFill>
                  <a:schemeClr val="tx1"/>
                </a:solidFill>
                <a:latin typeface="+mn-lt"/>
              </a:rPr>
              <a:t>You have approx. 5 minutes to pick </a:t>
            </a:r>
            <a:r>
              <a:rPr lang="en-GB" altLang="en-US" sz="2800" b="1" i="1" dirty="0" smtClean="0">
                <a:solidFill>
                  <a:schemeClr val="tx1"/>
                </a:solidFill>
                <a:latin typeface="+mn-lt"/>
              </a:rPr>
              <a:t>at least </a:t>
            </a:r>
            <a:r>
              <a:rPr lang="en-GB" altLang="en-US" sz="2800" b="1" i="1" u="sng" dirty="0" smtClean="0">
                <a:solidFill>
                  <a:schemeClr val="tx1"/>
                </a:solidFill>
                <a:latin typeface="+mn-lt"/>
              </a:rPr>
              <a:t>TWO</a:t>
            </a:r>
            <a:r>
              <a:rPr lang="en-GB" altLang="en-US" sz="2800" b="1" i="1" dirty="0" smtClean="0">
                <a:solidFill>
                  <a:schemeClr val="tx1"/>
                </a:solidFill>
                <a:latin typeface="+mn-lt"/>
              </a:rPr>
              <a:t> activities</a:t>
            </a:r>
            <a:r>
              <a:rPr lang="en-GB" altLang="en-US" sz="2800" b="1" dirty="0" smtClean="0">
                <a:solidFill>
                  <a:schemeClr val="tx1"/>
                </a:solidFill>
                <a:latin typeface="+mn-lt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endParaRPr lang="en-GB" altLang="en-US" sz="1600" b="1" dirty="0" smtClean="0">
              <a:solidFill>
                <a:schemeClr val="tx1"/>
              </a:solidFill>
              <a:latin typeface="+mn-lt"/>
            </a:endParaRP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Learn to play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Active Campus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Campus Leagues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UniFit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3 Gyms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Sports Scholarships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Volunteering / Coaching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GB" altLang="en-US" sz="1600" dirty="0" smtClean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GB" altLang="en-US" sz="2800" b="1" dirty="0">
                <a:solidFill>
                  <a:schemeClr val="tx1"/>
                </a:solidFill>
                <a:latin typeface="+mn-lt"/>
              </a:rPr>
              <a:t>Go </a:t>
            </a:r>
            <a:r>
              <a:rPr lang="en-GB" altLang="en-US" sz="2800" b="1" dirty="0" smtClean="0">
                <a:solidFill>
                  <a:schemeClr val="tx1"/>
                </a:solidFill>
                <a:latin typeface="+mn-lt"/>
              </a:rPr>
              <a:t>to: </a:t>
            </a:r>
            <a:r>
              <a:rPr lang="en-GB" altLang="en-US" sz="2800" dirty="0" smtClean="0">
                <a:solidFill>
                  <a:schemeClr val="tx1"/>
                </a:solidFill>
                <a:latin typeface="+mn-lt"/>
                <a:hlinkClick r:id="rId3"/>
              </a:rPr>
              <a:t>www2.mmu.ac.uk/sport</a:t>
            </a:r>
            <a:r>
              <a:rPr lang="en-GB" sz="2800" u="sng" dirty="0" smtClean="0">
                <a:solidFill>
                  <a:schemeClr val="tx1"/>
                </a:solidFill>
                <a:latin typeface="+mn-lt"/>
              </a:rPr>
              <a:t> </a:t>
            </a:r>
            <a:endParaRPr lang="en-GB" altLang="en-US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6"/>
            <a:ext cx="10515600" cy="9981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 smtClean="0">
                <a:solidFill>
                  <a:schemeClr val="accent6"/>
                </a:solidFill>
              </a:rPr>
              <a:t>What MMU Sports activities look the most fun? </a:t>
            </a:r>
            <a:endParaRPr lang="en-GB" b="1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7" t="558" r="12670"/>
          <a:stretch/>
        </p:blipFill>
        <p:spPr>
          <a:xfrm>
            <a:off x="8304119" y="2355490"/>
            <a:ext cx="1160757" cy="1406769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67719" r="38377" b="15549"/>
          <a:stretch>
            <a:fillRect/>
          </a:stretch>
        </p:blipFill>
        <p:spPr bwMode="auto">
          <a:xfrm>
            <a:off x="6575479" y="4116537"/>
            <a:ext cx="4618038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95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300" y="382589"/>
            <a:ext cx="10648950" cy="861774"/>
          </a:xfrm>
          <a:prstGeom prst="rect">
            <a:avLst/>
          </a:prstGeom>
          <a:solidFill>
            <a:srgbClr val="70AD47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5000" b="1" dirty="0" smtClean="0">
                <a:solidFill>
                  <a:schemeClr val="bg1"/>
                </a:solidFill>
              </a:rPr>
              <a:t>Other Extra-curricular Activities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76299" y="1531939"/>
            <a:ext cx="10648951" cy="473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lr>
                <a:srgbClr val="14406B"/>
              </a:buClr>
              <a:buChar char="•"/>
              <a:defRPr sz="26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b="1" dirty="0" smtClean="0">
                <a:solidFill>
                  <a:schemeClr val="accent6"/>
                </a:solidFill>
                <a:latin typeface="+mn-lt"/>
              </a:rPr>
              <a:t>Leadership &amp; Teamwork: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GB" dirty="0" smtClean="0">
                <a:solidFill>
                  <a:schemeClr val="tx1"/>
                </a:solidFill>
                <a:latin typeface="+mn-lt"/>
              </a:rPr>
            </a:br>
            <a:r>
              <a:rPr lang="en-GB" dirty="0" smtClean="0">
                <a:solidFill>
                  <a:schemeClr val="tx1"/>
                </a:solidFill>
                <a:latin typeface="+mn-lt"/>
              </a:rPr>
              <a:t>- University Armed Service Units (UOTC / URNU / UAS)</a:t>
            </a:r>
            <a:br>
              <a:rPr lang="en-GB" dirty="0" smtClean="0">
                <a:solidFill>
                  <a:schemeClr val="tx1"/>
                </a:solidFill>
                <a:latin typeface="+mn-lt"/>
              </a:rPr>
            </a:br>
            <a:r>
              <a:rPr lang="en-GB" dirty="0" smtClean="0">
                <a:solidFill>
                  <a:schemeClr val="tx1"/>
                </a:solidFill>
                <a:latin typeface="+mn-lt"/>
              </a:rPr>
              <a:t>- Uprising Leadership Scheme</a:t>
            </a:r>
            <a:br>
              <a:rPr lang="en-GB" dirty="0" smtClean="0">
                <a:solidFill>
                  <a:schemeClr val="tx1"/>
                </a:solidFill>
                <a:latin typeface="+mn-lt"/>
              </a:rPr>
            </a:br>
            <a:r>
              <a:rPr lang="en-GB" dirty="0" smtClean="0">
                <a:solidFill>
                  <a:schemeClr val="tx1"/>
                </a:solidFill>
                <a:latin typeface="+mn-lt"/>
              </a:rPr>
              <a:t>- Leadership Seminar Programme (Wed afternoon – My Career Hub)</a:t>
            </a:r>
            <a:br>
              <a:rPr lang="en-GB" dirty="0" smtClean="0">
                <a:solidFill>
                  <a:schemeClr val="tx1"/>
                </a:solidFill>
                <a:latin typeface="+mn-lt"/>
              </a:rPr>
            </a:br>
            <a:r>
              <a:rPr lang="en-GB" dirty="0" smtClean="0">
                <a:solidFill>
                  <a:schemeClr val="tx1"/>
                </a:solidFill>
                <a:latin typeface="+mn-lt"/>
              </a:rPr>
              <a:t>- Jobs4Students (Student Ambassador, Peer Mentor etc.)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b="1" dirty="0" smtClean="0">
                <a:solidFill>
                  <a:schemeClr val="accent6"/>
                </a:solidFill>
                <a:latin typeface="+mn-lt"/>
              </a:rPr>
              <a:t>Enterprise &amp; Innovation: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GB" dirty="0" smtClean="0">
                <a:solidFill>
                  <a:schemeClr val="tx1"/>
                </a:solidFill>
                <a:latin typeface="+mn-lt"/>
              </a:rPr>
            </a:br>
            <a:r>
              <a:rPr lang="en-GB" dirty="0" smtClean="0">
                <a:solidFill>
                  <a:schemeClr val="tx1"/>
                </a:solidFill>
                <a:latin typeface="+mn-lt"/>
              </a:rPr>
              <a:t>- </a:t>
            </a:r>
            <a:r>
              <a:rPr lang="en-GB" dirty="0" err="1" smtClean="0">
                <a:solidFill>
                  <a:schemeClr val="tx1"/>
                </a:solidFill>
                <a:latin typeface="+mn-lt"/>
              </a:rPr>
              <a:t>InnoFLUX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 – Business Competition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b="1" dirty="0" smtClean="0">
                <a:solidFill>
                  <a:schemeClr val="accent6"/>
                </a:solidFill>
                <a:latin typeface="+mn-lt"/>
              </a:rPr>
              <a:t>Communication:</a:t>
            </a:r>
            <a:r>
              <a:rPr lang="en-GB" dirty="0" smtClean="0">
                <a:solidFill>
                  <a:srgbClr val="0070C0"/>
                </a:solidFill>
                <a:latin typeface="+mn-lt"/>
              </a:rPr>
              <a:t/>
            </a:r>
            <a:br>
              <a:rPr lang="en-GB" dirty="0" smtClean="0">
                <a:solidFill>
                  <a:srgbClr val="0070C0"/>
                </a:solidFill>
                <a:latin typeface="+mn-lt"/>
              </a:rPr>
            </a:br>
            <a:r>
              <a:rPr lang="en-GB" dirty="0" smtClean="0">
                <a:solidFill>
                  <a:schemeClr val="tx1"/>
                </a:solidFill>
                <a:latin typeface="+mn-lt"/>
              </a:rPr>
              <a:t>- Student 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Press Office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(Humanity Hallows)</a:t>
            </a:r>
            <a:endParaRPr lang="en-GB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b="1" dirty="0" smtClean="0">
                <a:solidFill>
                  <a:schemeClr val="accent6"/>
                </a:solidFill>
                <a:latin typeface="+mn-lt"/>
              </a:rPr>
              <a:t>Summer Work Experience:</a:t>
            </a:r>
            <a:r>
              <a:rPr lang="en-GB" dirty="0">
                <a:solidFill>
                  <a:schemeClr val="tx1"/>
                </a:solidFill>
                <a:latin typeface="+mn-lt"/>
              </a:rPr>
              <a:t/>
            </a:r>
            <a:br>
              <a:rPr lang="en-GB" dirty="0">
                <a:solidFill>
                  <a:schemeClr val="tx1"/>
                </a:solidFill>
                <a:latin typeface="+mn-lt"/>
              </a:rPr>
            </a:br>
            <a:r>
              <a:rPr lang="en-GB" dirty="0" smtClean="0">
                <a:solidFill>
                  <a:schemeClr val="tx1"/>
                </a:solidFill>
                <a:latin typeface="+mn-lt"/>
              </a:rPr>
              <a:t>- Industry Visits / International / Research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166" y="5133724"/>
            <a:ext cx="1058714" cy="12878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58343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876300" y="1706028"/>
            <a:ext cx="10648950" cy="4863214"/>
          </a:xfr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GB" altLang="en-US" sz="2400" b="1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University Officer Training Corps (UOTC)</a:t>
            </a:r>
          </a:p>
          <a:p>
            <a:pPr>
              <a:defRPr/>
            </a:pPr>
            <a:r>
              <a:rPr lang="en-GB" altLang="en-US" sz="2400" b="1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University Royal Naval Unit (URNU)</a:t>
            </a:r>
          </a:p>
          <a:p>
            <a:pPr>
              <a:defRPr/>
            </a:pPr>
            <a:r>
              <a:rPr lang="en-GB" altLang="en-US" sz="2400" b="1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University Air Squadron (UAS)</a:t>
            </a:r>
          </a:p>
          <a:p>
            <a:pPr>
              <a:defRPr/>
            </a:pPr>
            <a:r>
              <a:rPr lang="en-GB" altLang="en-US" sz="2400" b="1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Opportunities:</a:t>
            </a:r>
            <a:r>
              <a:rPr lang="en-GB" altLang="en-US" sz="2400" b="1" dirty="0" smtClean="0">
                <a:solidFill>
                  <a:srgbClr val="0000FF"/>
                </a:solidFill>
                <a:latin typeface="Calibri" panose="020F0502020204030204" pitchFamily="34" charset="0"/>
              </a:rPr>
              <a:t/>
            </a:r>
            <a:br>
              <a:rPr lang="en-GB" altLang="en-US" sz="2400" b="1" dirty="0" smtClean="0">
                <a:solidFill>
                  <a:srgbClr val="0000FF"/>
                </a:solidFill>
                <a:latin typeface="Calibri" panose="020F050202020403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- Develop </a:t>
            </a:r>
            <a:r>
              <a:rPr lang="en-GB" sz="2400" dirty="0" smtClean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leadership 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potential through </a:t>
            </a:r>
            <a:r>
              <a:rPr lang="en-GB" sz="2400" dirty="0" smtClean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military 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&amp;</a:t>
            </a:r>
            <a:r>
              <a:rPr lang="en-GB" sz="2400" dirty="0" smtClean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adventurous training</a:t>
            </a:r>
            <a:r>
              <a:rPr lang="en-GB" altLang="en-US" sz="2400" b="1" dirty="0" smtClean="0">
                <a:solidFill>
                  <a:srgbClr val="0000FF"/>
                </a:solidFill>
                <a:latin typeface="Calibri" panose="020F0502020204030204" pitchFamily="34" charset="0"/>
              </a:rPr>
              <a:t/>
            </a:r>
            <a:br>
              <a:rPr lang="en-GB" altLang="en-US" sz="2400" b="1" dirty="0" smtClean="0">
                <a:solidFill>
                  <a:srgbClr val="0000FF"/>
                </a:solidFill>
                <a:latin typeface="Calibri" panose="020F050202020403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- Earn qualifications (City &amp; Guilds Leadership Award, Sailing etc.)</a:t>
            </a:r>
            <a:b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- Play sports</a:t>
            </a:r>
            <a:b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- Attend social events</a:t>
            </a:r>
          </a:p>
          <a:p>
            <a:pPr>
              <a:defRPr/>
            </a:pPr>
            <a:r>
              <a:rPr lang="en-GB" altLang="en-US" sz="2400" b="1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Training is </a:t>
            </a:r>
            <a:r>
              <a:rPr lang="en-GB" altLang="en-US" sz="2400" b="1" i="1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paid</a:t>
            </a:r>
          </a:p>
          <a:p>
            <a:pPr>
              <a:defRPr/>
            </a:pPr>
            <a:r>
              <a:rPr lang="en-GB" altLang="en-US" sz="2400" b="1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Rated 1</a:t>
            </a:r>
            <a:r>
              <a:rPr lang="en-GB" altLang="en-US" sz="2400" b="1" baseline="300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st</a:t>
            </a:r>
            <a:r>
              <a:rPr lang="en-GB" altLang="en-US" sz="2400" b="1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 for Range of Useful Graduate Skills gained in a </a:t>
            </a:r>
            <a:r>
              <a:rPr lang="en-GB" altLang="en-US" sz="2400" b="1" i="1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Recent Survey of Employers</a:t>
            </a:r>
            <a:r>
              <a:rPr lang="en-GB" altLang="en-US" sz="2400" b="1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by University of Manchester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/>
            </a:r>
            <a:b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300" y="382589"/>
            <a:ext cx="10648950" cy="1323439"/>
          </a:xfrm>
          <a:prstGeom prst="rect">
            <a:avLst/>
          </a:prstGeom>
          <a:solidFill>
            <a:srgbClr val="70AD47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4000" b="1" dirty="0" smtClean="0">
                <a:solidFill>
                  <a:schemeClr val="bg1"/>
                </a:solidFill>
              </a:rPr>
              <a:t>University Armed Service Units</a:t>
            </a:r>
          </a:p>
          <a:p>
            <a:pPr algn="ctr">
              <a:defRPr/>
            </a:pPr>
            <a:r>
              <a:rPr lang="en-GB" sz="4000" b="1" dirty="0" smtClean="0">
                <a:solidFill>
                  <a:schemeClr val="bg1"/>
                </a:solidFill>
              </a:rPr>
              <a:t>Leadership Opportunities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677" t="36349" r="39335" b="42599"/>
          <a:stretch/>
        </p:blipFill>
        <p:spPr>
          <a:xfrm>
            <a:off x="8229600" y="4201135"/>
            <a:ext cx="3295650" cy="10546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6266" t="30098" r="57459" b="42928"/>
          <a:stretch/>
        </p:blipFill>
        <p:spPr>
          <a:xfrm>
            <a:off x="9971513" y="1825148"/>
            <a:ext cx="1553737" cy="1447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98" y="1778219"/>
            <a:ext cx="2055544" cy="15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69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980" t="17869" r="34683" b="18350"/>
          <a:stretch/>
        </p:blipFill>
        <p:spPr>
          <a:xfrm>
            <a:off x="515814" y="445476"/>
            <a:ext cx="5650523" cy="607813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14725" y="409575"/>
            <a:ext cx="1819275" cy="17811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accent6"/>
                </a:solidFill>
              </a:rPr>
              <a:t>John Dalton Building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91125" y="2886044"/>
            <a:ext cx="1194287" cy="119699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accent6"/>
                </a:solidFill>
              </a:rPr>
              <a:t>Sugden Sports Centre</a:t>
            </a:r>
            <a:endParaRPr lang="en-GB" sz="1600" b="1" dirty="0">
              <a:solidFill>
                <a:schemeClr val="accent6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972049" y="5296970"/>
            <a:ext cx="1303825" cy="124459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accent6"/>
                </a:solidFill>
              </a:rPr>
              <a:t>Aquatic Centre</a:t>
            </a:r>
            <a:endParaRPr lang="en-GB" sz="1600" b="1" dirty="0">
              <a:solidFill>
                <a:schemeClr val="accent6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380575" y="5406522"/>
            <a:ext cx="1286425" cy="115298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accent6"/>
                </a:solidFill>
              </a:rPr>
              <a:t>Student Union</a:t>
            </a:r>
            <a:endParaRPr lang="en-GB" sz="1600" b="1" dirty="0">
              <a:solidFill>
                <a:schemeClr val="accent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4982" y="4253534"/>
            <a:ext cx="1286425" cy="115298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accent6"/>
                </a:solidFill>
              </a:rPr>
              <a:t>Armed Service Units</a:t>
            </a:r>
            <a:endParaRPr lang="en-GB" sz="1600" b="1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1792" y="1961048"/>
            <a:ext cx="4666911" cy="304698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>
                <a:solidFill>
                  <a:srgbClr val="70AD47"/>
                </a:solidFill>
              </a:rPr>
              <a:t>Extra-curricular Activities</a:t>
            </a:r>
            <a:br>
              <a:rPr lang="en-GB" sz="4800" b="1" dirty="0" smtClean="0">
                <a:solidFill>
                  <a:srgbClr val="70AD47"/>
                </a:solidFill>
              </a:rPr>
            </a:br>
            <a:r>
              <a:rPr lang="en-GB" sz="4800" dirty="0" smtClean="0">
                <a:solidFill>
                  <a:srgbClr val="70AD47"/>
                </a:solidFill>
              </a:rPr>
              <a:t>Locations of Key Buildings</a:t>
            </a:r>
          </a:p>
        </p:txBody>
      </p:sp>
    </p:spTree>
    <p:extLst>
      <p:ext uri="{BB962C8B-B14F-4D97-AF65-F5344CB8AC3E}">
        <p14:creationId xmlns:p14="http://schemas.microsoft.com/office/powerpoint/2010/main" val="11516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78" y="1714728"/>
            <a:ext cx="11769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 smtClean="0"/>
              <a:t>Awards</a:t>
            </a:r>
            <a:endParaRPr lang="en-GB" sz="8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6478" y="3038167"/>
            <a:ext cx="11769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 smtClean="0">
                <a:solidFill>
                  <a:schemeClr val="accent6"/>
                </a:solidFill>
              </a:rPr>
              <a:t>Science &amp; Engineering Extra-Curricular</a:t>
            </a:r>
          </a:p>
          <a:p>
            <a:pPr algn="ctr"/>
            <a:r>
              <a:rPr lang="en-GB" sz="6600" dirty="0" smtClean="0">
                <a:solidFill>
                  <a:schemeClr val="accent6"/>
                </a:solidFill>
              </a:rPr>
              <a:t>Futures Skills</a:t>
            </a:r>
            <a:endParaRPr lang="en-GB" sz="6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879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300" y="382589"/>
            <a:ext cx="10648950" cy="830997"/>
          </a:xfrm>
          <a:prstGeom prst="rect">
            <a:avLst/>
          </a:prstGeom>
          <a:solidFill>
            <a:srgbClr val="E1006A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4800" b="1" dirty="0" err="1" smtClean="0">
                <a:solidFill>
                  <a:schemeClr val="bg1"/>
                </a:solidFill>
              </a:rPr>
              <a:t>Sci</a:t>
            </a:r>
            <a:r>
              <a:rPr lang="en-GB" sz="4800" b="1" dirty="0" smtClean="0">
                <a:solidFill>
                  <a:schemeClr val="bg1"/>
                </a:solidFill>
              </a:rPr>
              <a:t> </a:t>
            </a:r>
            <a:r>
              <a:rPr lang="en-GB" sz="4800" b="1" dirty="0">
                <a:solidFill>
                  <a:schemeClr val="bg1"/>
                </a:solidFill>
              </a:rPr>
              <a:t>&amp; </a:t>
            </a:r>
            <a:r>
              <a:rPr lang="en-GB" sz="4800" b="1" dirty="0" smtClean="0">
                <a:solidFill>
                  <a:schemeClr val="bg1"/>
                </a:solidFill>
              </a:rPr>
              <a:t>Eng Extra-curricular Award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76300" y="1378253"/>
            <a:ext cx="90297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lr>
                <a:srgbClr val="14406B"/>
              </a:buClr>
              <a:buChar char="•"/>
              <a:defRPr sz="26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36363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>
              <a:spcBef>
                <a:spcPct val="0"/>
              </a:spcBef>
              <a:buNone/>
              <a:defRPr/>
            </a:pPr>
            <a:r>
              <a:rPr lang="en-GB" alt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In the</a:t>
            </a:r>
            <a:r>
              <a:rPr lang="en-GB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2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Faculty of Science &amp; Engineering</a:t>
            </a:r>
            <a:r>
              <a:rPr lang="en-GB" alt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, we run </a:t>
            </a:r>
            <a:r>
              <a:rPr lang="en-GB" altLang="en-US" sz="2000" b="1" dirty="0">
                <a:solidFill>
                  <a:srgbClr val="E1006A"/>
                </a:solidFill>
                <a:latin typeface="Calibri" panose="020F0502020204030204" pitchFamily="34" charset="0"/>
              </a:rPr>
              <a:t>6</a:t>
            </a:r>
            <a:r>
              <a:rPr lang="en-GB" altLang="en-US" sz="2000" b="1" dirty="0" smtClean="0">
                <a:solidFill>
                  <a:srgbClr val="E1006A"/>
                </a:solidFill>
                <a:latin typeface="Calibri" panose="020F0502020204030204" pitchFamily="34" charset="0"/>
              </a:rPr>
              <a:t>0+ </a:t>
            </a:r>
            <a:r>
              <a:rPr lang="en-GB" altLang="en-US" sz="2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fun </a:t>
            </a:r>
            <a:r>
              <a:rPr lang="en-GB" alt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&amp; exciting </a:t>
            </a: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extra-curricular activities </a:t>
            </a:r>
            <a:r>
              <a:rPr lang="en-GB" alt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that </a:t>
            </a: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help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you 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enhance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your knowledge of / skills in</a:t>
            </a: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</a:p>
          <a:p>
            <a:pPr>
              <a:spcBef>
                <a:spcPct val="0"/>
              </a:spcBef>
              <a:buClrTx/>
              <a:defRPr/>
            </a:pPr>
            <a:endParaRPr lang="en-GB" altLang="en-US" sz="20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ClrTx/>
              <a:defRPr/>
            </a:pPr>
            <a:r>
              <a:rPr lang="en-GB" altLang="en-US" sz="2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Introductory Taster Sessions</a:t>
            </a:r>
          </a:p>
          <a:p>
            <a:pPr>
              <a:spcBef>
                <a:spcPct val="0"/>
              </a:spcBef>
              <a:buClrTx/>
              <a:defRPr/>
            </a:pPr>
            <a:r>
              <a:rPr lang="en-GB" altLang="en-US" sz="2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Advanced Technical Skills</a:t>
            </a:r>
          </a:p>
          <a:p>
            <a:pPr>
              <a:spcBef>
                <a:spcPct val="0"/>
              </a:spcBef>
              <a:buClrTx/>
              <a:defRPr/>
            </a:pPr>
            <a:r>
              <a:rPr lang="en-GB" altLang="en-US" sz="2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Interdisciplinary activities</a:t>
            </a:r>
          </a:p>
          <a:p>
            <a:pPr>
              <a:spcBef>
                <a:spcPct val="0"/>
              </a:spcBef>
              <a:buClrTx/>
              <a:defRPr/>
            </a:pPr>
            <a:r>
              <a:rPr lang="en-GB" altLang="en-US" sz="2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Employer-led Workshops</a:t>
            </a:r>
          </a:p>
          <a:p>
            <a:pPr>
              <a:spcBef>
                <a:spcPct val="0"/>
              </a:spcBef>
              <a:buClrTx/>
              <a:defRPr/>
            </a:pPr>
            <a:r>
              <a:rPr lang="en-GB" altLang="en-US" sz="2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Sustainability</a:t>
            </a:r>
            <a:r>
              <a:rPr lang="en-GB" alt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/>
            </a:r>
            <a:br>
              <a:rPr lang="en-GB" alt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</a:br>
            <a:endParaRPr lang="en-GB" altLang="en-US" sz="2000" b="1" dirty="0" smtClean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ClrTx/>
              <a:buNone/>
              <a:defRPr/>
            </a:pPr>
            <a:r>
              <a:rPr lang="en-GB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The aim is:</a:t>
            </a:r>
            <a:endParaRPr lang="en-GB" altLang="en-US" sz="2000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ClrTx/>
              <a:defRPr/>
            </a:pPr>
            <a:r>
              <a:rPr lang="en-GB" alt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Build your </a:t>
            </a:r>
            <a:r>
              <a:rPr lang="en-GB" altLang="en-US" sz="2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skills</a:t>
            </a:r>
            <a:r>
              <a:rPr lang="en-GB" altLang="en-US" sz="2000" b="1" dirty="0" smtClean="0">
                <a:solidFill>
                  <a:srgbClr val="0000FF"/>
                </a:solidFill>
                <a:latin typeface="Calibri" panose="020F0502020204030204" pitchFamily="34" charset="0"/>
              </a:rPr>
              <a:t/>
            </a:r>
            <a:br>
              <a:rPr lang="en-GB" altLang="en-US" sz="2000" b="1" dirty="0" smtClean="0">
                <a:solidFill>
                  <a:srgbClr val="0000FF"/>
                </a:solidFill>
                <a:latin typeface="Calibri" panose="020F0502020204030204" pitchFamily="34" charset="0"/>
              </a:rPr>
            </a:br>
            <a:r>
              <a:rPr lang="en-GB" alt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- Problem-solving 	Planning </a:t>
            </a:r>
            <a:r>
              <a:rPr lang="en-GB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&amp; </a:t>
            </a:r>
            <a:r>
              <a:rPr lang="en-GB" alt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organisation 	Team work	Leadership</a:t>
            </a:r>
            <a:br>
              <a:rPr lang="en-GB" alt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GB" alt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- Research Skills 	Communication	 	Adaptability	Enterprise</a:t>
            </a:r>
            <a:endParaRPr lang="en-GB" alt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ClrTx/>
              <a:defRPr/>
            </a:pPr>
            <a:endParaRPr lang="en-GB" altLang="en-US" sz="2000" b="1" dirty="0" smtClean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ClrTx/>
              <a:defRPr/>
            </a:pPr>
            <a:r>
              <a:rPr lang="en-GB" altLang="en-US" sz="2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Meet new people</a:t>
            </a:r>
          </a:p>
          <a:p>
            <a:pPr>
              <a:spcBef>
                <a:spcPct val="0"/>
              </a:spcBef>
              <a:buClrTx/>
              <a:defRPr/>
            </a:pPr>
            <a:r>
              <a:rPr lang="en-GB" altLang="en-US" sz="2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Enhance your CV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r="24636" b="27347"/>
          <a:stretch/>
        </p:blipFill>
        <p:spPr>
          <a:xfrm>
            <a:off x="10436557" y="4784967"/>
            <a:ext cx="1088693" cy="16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9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974725" y="1519749"/>
            <a:ext cx="10550525" cy="4893751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defRPr/>
            </a:pPr>
            <a:r>
              <a:rPr lang="en-GB" altLang="en-US" sz="24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What?</a:t>
            </a:r>
            <a:r>
              <a:rPr lang="en-GB" altLang="en-US" sz="2400" b="1" dirty="0" smtClean="0">
                <a:solidFill>
                  <a:srgbClr val="0000FF"/>
                </a:solidFill>
                <a:latin typeface="Calibri" panose="020F0502020204030204" pitchFamily="34" charset="0"/>
              </a:rPr>
              <a:t/>
            </a:r>
            <a:br>
              <a:rPr lang="en-GB" altLang="en-US" sz="2400" b="1" dirty="0" smtClean="0">
                <a:solidFill>
                  <a:srgbClr val="0000FF"/>
                </a:solidFill>
                <a:latin typeface="Calibri" panose="020F050202020403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- Complete at least </a:t>
            </a:r>
            <a:r>
              <a:rPr lang="en-GB" altLang="en-US" sz="2400" b="1" dirty="0" smtClean="0">
                <a:solidFill>
                  <a:srgbClr val="E1006A"/>
                </a:solidFill>
                <a:latin typeface="Calibri" panose="020F0502020204030204" pitchFamily="34" charset="0"/>
              </a:rPr>
              <a:t>30 hours of extra-curricular </a:t>
            </a: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activities run in the Faculty</a:t>
            </a:r>
            <a:b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- 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t least </a:t>
            </a:r>
            <a:r>
              <a:rPr lang="en-GB" altLang="en-US" sz="2400" b="1" dirty="0" smtClean="0">
                <a:solidFill>
                  <a:srgbClr val="E1006A"/>
                </a:solidFill>
                <a:latin typeface="Calibri" panose="020F0502020204030204" pitchFamily="34" charset="0"/>
              </a:rPr>
              <a:t>5 different activities</a:t>
            </a:r>
            <a:r>
              <a:rPr lang="en-GB" altLang="en-US" sz="2400" dirty="0" smtClean="0">
                <a:solidFill>
                  <a:srgbClr val="E1006A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/>
            </a:r>
            <a:b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- At least </a:t>
            </a:r>
            <a:r>
              <a:rPr lang="en-GB" altLang="en-US" sz="2400" b="1" dirty="0" smtClean="0">
                <a:solidFill>
                  <a:srgbClr val="E1006A"/>
                </a:solidFill>
                <a:latin typeface="Calibri" panose="020F0502020204030204" pitchFamily="34" charset="0"/>
              </a:rPr>
              <a:t>10 hours of interdisciplinary</a:t>
            </a:r>
            <a:r>
              <a:rPr lang="en-GB" altLang="en-US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challenges / of a different subject</a:t>
            </a:r>
          </a:p>
          <a:p>
            <a:pPr>
              <a:defRPr/>
            </a:pPr>
            <a:r>
              <a:rPr lang="en-GB" altLang="en-US" sz="2400" b="1" dirty="0" smtClean="0">
                <a:solidFill>
                  <a:srgbClr val="E1006A"/>
                </a:solidFill>
                <a:latin typeface="Calibri" panose="020F0502020204030204" pitchFamily="34" charset="0"/>
              </a:rPr>
              <a:t>Why</a:t>
            </a:r>
            <a:r>
              <a:rPr lang="en-GB" altLang="en-US" sz="2400" b="1" dirty="0">
                <a:solidFill>
                  <a:srgbClr val="E1006A"/>
                </a:solidFill>
                <a:latin typeface="Calibri" panose="020F0502020204030204" pitchFamily="34" charset="0"/>
              </a:rPr>
              <a:t>?</a:t>
            </a:r>
            <a:r>
              <a:rPr lang="en-GB" altLang="en-US" sz="2400" dirty="0">
                <a:solidFill>
                  <a:srgbClr val="E1006A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/>
            </a:r>
            <a:br>
              <a:rPr lang="en-GB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For your </a:t>
            </a:r>
            <a:r>
              <a:rPr lang="en-GB" altLang="en-US" sz="24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c.v</a:t>
            </a: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(fun?)</a:t>
            </a:r>
          </a:p>
          <a:p>
            <a:pPr>
              <a:defRPr/>
            </a:pPr>
            <a:r>
              <a:rPr lang="en-GB" altLang="en-US" sz="24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Who?</a:t>
            </a: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/>
            </a:r>
            <a:b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- All Students at MMU (UG … PG)</a:t>
            </a:r>
            <a:b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- Best to complete in Year 1</a:t>
            </a:r>
            <a:b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- Hours will be carried over from year to year</a:t>
            </a:r>
          </a:p>
          <a:p>
            <a:pPr>
              <a:defRPr/>
            </a:pPr>
            <a:r>
              <a:rPr lang="en-GB" altLang="en-US" sz="2400" b="1" dirty="0" smtClean="0">
                <a:solidFill>
                  <a:srgbClr val="E1006A"/>
                </a:solidFill>
                <a:latin typeface="Calibri" panose="020F0502020204030204" pitchFamily="34" charset="0"/>
              </a:rPr>
              <a:t>When?</a:t>
            </a:r>
            <a:r>
              <a:rPr lang="en-GB" altLang="en-US" sz="2400" dirty="0" smtClean="0">
                <a:solidFill>
                  <a:srgbClr val="E1006A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2400" dirty="0">
                <a:latin typeface="Calibri" panose="020F0502020204030204" pitchFamily="34" charset="0"/>
              </a:rPr>
              <a:t/>
            </a:r>
            <a:br>
              <a:rPr lang="en-GB" altLang="en-US" sz="2400" dirty="0">
                <a:latin typeface="Calibri" panose="020F0502020204030204" pitchFamily="34" charset="0"/>
              </a:rPr>
            </a:br>
            <a:r>
              <a:rPr lang="en-GB" altLang="en-US" sz="2400" dirty="0" smtClean="0">
                <a:latin typeface="Calibri" panose="020F0502020204030204" pitchFamily="34" charset="0"/>
              </a:rPr>
              <a:t>Wednesday afternoons + lots for 3 weeks after exams</a:t>
            </a:r>
            <a:endParaRPr lang="en-GB" altLang="en-US" sz="2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endParaRPr lang="en-GB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r="24636" b="27347"/>
          <a:stretch/>
        </p:blipFill>
        <p:spPr>
          <a:xfrm>
            <a:off x="10436557" y="4784967"/>
            <a:ext cx="1088693" cy="1685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300" y="382589"/>
            <a:ext cx="10648950" cy="830997"/>
          </a:xfrm>
          <a:prstGeom prst="rect">
            <a:avLst/>
          </a:prstGeom>
          <a:solidFill>
            <a:srgbClr val="E1006A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4800" b="1" dirty="0" err="1" smtClean="0">
                <a:solidFill>
                  <a:schemeClr val="bg1"/>
                </a:solidFill>
              </a:rPr>
              <a:t>Sci</a:t>
            </a:r>
            <a:r>
              <a:rPr lang="en-GB" sz="4800" b="1" dirty="0" smtClean="0">
                <a:solidFill>
                  <a:schemeClr val="bg1"/>
                </a:solidFill>
              </a:rPr>
              <a:t> </a:t>
            </a:r>
            <a:r>
              <a:rPr lang="en-GB" sz="4800" b="1" dirty="0">
                <a:solidFill>
                  <a:schemeClr val="bg1"/>
                </a:solidFill>
              </a:rPr>
              <a:t>&amp; </a:t>
            </a:r>
            <a:r>
              <a:rPr lang="en-GB" sz="4800" b="1" dirty="0" smtClean="0">
                <a:solidFill>
                  <a:schemeClr val="bg1"/>
                </a:solidFill>
              </a:rPr>
              <a:t>Eng Extra-curricular Award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1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32799" y="1565166"/>
            <a:ext cx="10465676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  <a:defRPr/>
            </a:pPr>
            <a:r>
              <a:rPr lang="en-GB" altLang="en-US" sz="2800" b="1" dirty="0" smtClean="0">
                <a:solidFill>
                  <a:schemeClr val="tx1"/>
                </a:solidFill>
                <a:latin typeface="+mn-lt"/>
              </a:rPr>
              <a:t>You have ~5 minutes to pick </a:t>
            </a:r>
            <a:r>
              <a:rPr lang="en-GB" altLang="en-US" sz="2800" b="1" i="1" dirty="0" smtClean="0">
                <a:solidFill>
                  <a:schemeClr val="tx1"/>
                </a:solidFill>
                <a:latin typeface="+mn-lt"/>
              </a:rPr>
              <a:t>at least 5 activities</a:t>
            </a:r>
            <a:r>
              <a:rPr lang="en-GB" altLang="en-US" sz="2800" b="1" dirty="0" smtClean="0">
                <a:solidFill>
                  <a:schemeClr val="tx1"/>
                </a:solidFill>
                <a:latin typeface="+mn-lt"/>
              </a:rPr>
              <a:t>: </a:t>
            </a:r>
            <a:endParaRPr lang="en-GB" altLang="en-US" sz="2800" b="1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spcBef>
                <a:spcPct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Introductory </a:t>
            </a:r>
            <a:r>
              <a:rPr lang="en-GB" altLang="en-US" sz="2800" dirty="0">
                <a:solidFill>
                  <a:schemeClr val="tx1"/>
                </a:solidFill>
                <a:latin typeface="+mn-lt"/>
              </a:rPr>
              <a:t>T</a:t>
            </a: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aster Sessions</a:t>
            </a:r>
          </a:p>
          <a:p>
            <a:pPr marL="457200" indent="-457200">
              <a:spcBef>
                <a:spcPct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Advanced </a:t>
            </a:r>
            <a:r>
              <a:rPr lang="en-GB" altLang="en-US" sz="2800" dirty="0">
                <a:solidFill>
                  <a:schemeClr val="tx1"/>
                </a:solidFill>
                <a:latin typeface="+mn-lt"/>
              </a:rPr>
              <a:t>Technical Skills</a:t>
            </a:r>
          </a:p>
          <a:p>
            <a:pPr marL="457200" indent="-457200">
              <a:spcBef>
                <a:spcPct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800" dirty="0">
                <a:solidFill>
                  <a:schemeClr val="tx1"/>
                </a:solidFill>
                <a:latin typeface="+mn-lt"/>
              </a:rPr>
              <a:t>Interdisciplinary activities</a:t>
            </a:r>
          </a:p>
          <a:p>
            <a:pPr marL="457200" indent="-457200">
              <a:spcBef>
                <a:spcPct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800" dirty="0">
                <a:solidFill>
                  <a:schemeClr val="tx1"/>
                </a:solidFill>
                <a:latin typeface="+mn-lt"/>
              </a:rPr>
              <a:t>Employer-led Workshops</a:t>
            </a:r>
          </a:p>
          <a:p>
            <a:pPr marL="457200" indent="-457200">
              <a:spcBef>
                <a:spcPct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altLang="en-US" sz="2800" dirty="0">
                <a:solidFill>
                  <a:schemeClr val="tx1"/>
                </a:solidFill>
                <a:latin typeface="+mn-lt"/>
              </a:rPr>
              <a:t>Sustainability </a:t>
            </a:r>
            <a:endParaRPr lang="en-GB" altLang="en-US" sz="2800" dirty="0" smtClean="0">
              <a:solidFill>
                <a:schemeClr val="tx1"/>
              </a:solidFill>
              <a:latin typeface="+mn-lt"/>
            </a:endParaRPr>
          </a:p>
          <a:p>
            <a:pPr marL="457200" indent="-457200">
              <a:spcBef>
                <a:spcPct val="0"/>
              </a:spcBef>
              <a:buClrTx/>
              <a:defRPr/>
            </a:pPr>
            <a:endParaRPr lang="en-GB" altLang="en-US" sz="2800" b="1" dirty="0" smtClean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  <a:buClrTx/>
              <a:buNone/>
              <a:defRPr/>
            </a:pP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Activities</a:t>
            </a:r>
            <a:r>
              <a:rPr lang="en-GB" altLang="en-US" sz="2800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GB" altLang="en-US" sz="2800" dirty="0" smtClean="0">
                <a:solidFill>
                  <a:schemeClr val="tx1"/>
                </a:solidFill>
                <a:latin typeface="+mn-lt"/>
                <a:hlinkClick r:id="rId3"/>
              </a:rPr>
              <a:t>tinyurl.com/</a:t>
            </a:r>
            <a:r>
              <a:rPr lang="en-GB" altLang="en-US" sz="2800" dirty="0" err="1" smtClean="0">
                <a:solidFill>
                  <a:schemeClr val="tx1"/>
                </a:solidFill>
                <a:latin typeface="+mn-lt"/>
                <a:hlinkClick r:id="rId3"/>
              </a:rPr>
              <a:t>sciengaward</a:t>
            </a:r>
            <a:r>
              <a:rPr lang="en-GB" altLang="en-US" sz="2800" dirty="0" smtClean="0">
                <a:solidFill>
                  <a:schemeClr val="tx1"/>
                </a:solidFill>
                <a:latin typeface="+mn-lt"/>
                <a:hlinkClick r:id="rId3"/>
              </a:rPr>
              <a:t>-activities</a:t>
            </a: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Photos: </a:t>
            </a:r>
            <a:r>
              <a:rPr lang="en-GB" altLang="en-US" sz="2800" dirty="0" smtClean="0">
                <a:solidFill>
                  <a:schemeClr val="tx1"/>
                </a:solidFill>
                <a:latin typeface="+mn-lt"/>
                <a:hlinkClick r:id="rId4"/>
              </a:rPr>
              <a:t>tinyurl.com/sciengaward-photos2017</a:t>
            </a: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endParaRPr lang="en-GB" altLang="en-US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6"/>
            <a:ext cx="10515600" cy="998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accent6"/>
                </a:solidFill>
              </a:rPr>
              <a:t>What </a:t>
            </a:r>
            <a:r>
              <a:rPr lang="en-GB" b="1" dirty="0" err="1" smtClean="0">
                <a:solidFill>
                  <a:schemeClr val="accent6"/>
                </a:solidFill>
              </a:rPr>
              <a:t>Sci</a:t>
            </a:r>
            <a:r>
              <a:rPr lang="en-GB" b="1" dirty="0" smtClean="0">
                <a:solidFill>
                  <a:schemeClr val="accent6"/>
                </a:solidFill>
              </a:rPr>
              <a:t> &amp; </a:t>
            </a:r>
            <a:r>
              <a:rPr lang="en-GB" b="1" dirty="0" err="1" smtClean="0">
                <a:solidFill>
                  <a:schemeClr val="accent6"/>
                </a:solidFill>
              </a:rPr>
              <a:t>Eng</a:t>
            </a:r>
            <a:r>
              <a:rPr lang="en-GB" b="1" dirty="0" smtClean="0">
                <a:solidFill>
                  <a:schemeClr val="accent6"/>
                </a:solidFill>
              </a:rPr>
              <a:t> activities would you like to do? </a:t>
            </a:r>
            <a:endParaRPr lang="en-GB" b="1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r="24636" b="27347"/>
          <a:stretch/>
        </p:blipFill>
        <p:spPr>
          <a:xfrm>
            <a:off x="10436557" y="4784967"/>
            <a:ext cx="1088693" cy="16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9427405" y="3310482"/>
            <a:ext cx="2435225" cy="1965325"/>
          </a:xfrm>
          <a:prstGeom prst="roundRect">
            <a:avLst>
              <a:gd name="adj" fmla="val 16667"/>
            </a:avLst>
          </a:prstGeom>
          <a:solidFill>
            <a:srgbClr val="18A6B2"/>
          </a:solidFill>
          <a:ln w="25400" algn="ctr">
            <a:solidFill>
              <a:srgbClr val="18A6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27432" tIns="27432" rIns="27432" bIns="27432"/>
          <a:lstStyle/>
          <a:p>
            <a:pPr algn="ctr" defTabSz="685800">
              <a:defRPr/>
            </a:pPr>
            <a:r>
              <a:rPr lang="en-GB" altLang="en-US" sz="15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Fun activities to introduce the future</a:t>
            </a:r>
          </a:p>
          <a:p>
            <a:pPr algn="ctr" defTabSz="685800">
              <a:defRPr/>
            </a:pPr>
            <a:r>
              <a:rPr lang="en-GB" altLang="en-US" sz="15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Faculty of Science &amp; Engineering Extra-curricular Activities Award </a:t>
            </a:r>
            <a:r>
              <a:rPr lang="en-GB" altLang="en-US" sz="15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designed to boost your future career prospects.</a:t>
            </a:r>
            <a:endParaRPr lang="en-US" altLang="en-US" sz="1050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832881" y="1014350"/>
            <a:ext cx="6295353" cy="23907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76200" algn="ctr">
            <a:solidFill>
              <a:srgbClr val="E0119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lIns="27432" tIns="27432" rIns="27432" bIns="27432"/>
          <a:lstStyle/>
          <a:p>
            <a:pPr algn="ctr" defTabSz="685800">
              <a:defRPr/>
            </a:pPr>
            <a:r>
              <a:rPr lang="en-GB" altLang="en-US" sz="2400" b="1" dirty="0">
                <a:solidFill>
                  <a:srgbClr val="18A6B2"/>
                </a:solidFill>
              </a:rPr>
              <a:t>Friday 22nd September</a:t>
            </a:r>
          </a:p>
          <a:p>
            <a:pPr algn="ctr" defTabSz="685800">
              <a:defRPr/>
            </a:pPr>
            <a:r>
              <a:rPr lang="en-GB" altLang="en-US" sz="2400" dirty="0">
                <a:solidFill>
                  <a:srgbClr val="18A6B2"/>
                </a:solidFill>
              </a:rPr>
              <a:t>11am - 2pm </a:t>
            </a:r>
            <a:br>
              <a:rPr lang="en-GB" altLang="en-US" sz="2400" dirty="0">
                <a:solidFill>
                  <a:srgbClr val="18A6B2"/>
                </a:solidFill>
              </a:rPr>
            </a:br>
            <a:r>
              <a:rPr lang="en-GB" altLang="en-US" sz="2400" dirty="0">
                <a:solidFill>
                  <a:srgbClr val="18A6B2"/>
                </a:solidFill>
              </a:rPr>
              <a:t>The Street, John Dalton Building </a:t>
            </a:r>
          </a:p>
          <a:p>
            <a:pPr algn="ctr" defTabSz="685800">
              <a:defRPr/>
            </a:pPr>
            <a:r>
              <a:rPr lang="en-GB" altLang="en-US" sz="2400" dirty="0">
                <a:solidFill>
                  <a:srgbClr val="E0119D"/>
                </a:solidFill>
              </a:rPr>
              <a:t>All Science &amp; Engineering Students</a:t>
            </a:r>
          </a:p>
          <a:p>
            <a:pPr algn="ctr" defTabSz="685800">
              <a:defRPr/>
            </a:pPr>
            <a:r>
              <a:rPr lang="en-GB" altLang="en-US" sz="2400" b="1" dirty="0">
                <a:solidFill>
                  <a:srgbClr val="E0119D"/>
                </a:solidFill>
              </a:rPr>
              <a:t>FREE ENTRY</a:t>
            </a:r>
          </a:p>
          <a:p>
            <a:pPr algn="ctr" defTabSz="685800">
              <a:defRPr/>
            </a:pPr>
            <a:r>
              <a:rPr lang="en-GB" altLang="en-US" sz="2400" b="1" dirty="0">
                <a:solidFill>
                  <a:srgbClr val="E0119D"/>
                </a:solidFill>
              </a:rPr>
              <a:t>Don’t miss out!</a:t>
            </a:r>
            <a:endParaRPr lang="en-US" altLang="en-US" sz="24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05038" y="358931"/>
            <a:ext cx="7783512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27432" tIns="27432" rIns="27432" bIns="27432"/>
          <a:lstStyle/>
          <a:p>
            <a:pPr algn="ctr" defTabSz="685800">
              <a:defRPr/>
            </a:pPr>
            <a:r>
              <a:rPr lang="en-GB" altLang="en-US" sz="3600" b="1" dirty="0">
                <a:solidFill>
                  <a:srgbClr val="18A6B2"/>
                </a:solidFill>
                <a:latin typeface="Arial Black" panose="020B0A04020102020204" pitchFamily="34" charset="0"/>
              </a:rPr>
              <a:t>Futures Friday Activities Fair</a:t>
            </a:r>
            <a:endParaRPr lang="en-US" altLang="en-US" sz="1350" dirty="0"/>
          </a:p>
        </p:txBody>
      </p:sp>
      <p:sp>
        <p:nvSpPr>
          <p:cNvPr id="60421" name="Rectangle 11"/>
          <p:cNvSpPr>
            <a:spLocks noChangeArrowheads="1"/>
          </p:cNvSpPr>
          <p:nvPr/>
        </p:nvSpPr>
        <p:spPr bwMode="auto">
          <a:xfrm>
            <a:off x="2853560" y="3546968"/>
            <a:ext cx="6274674" cy="2901132"/>
          </a:xfrm>
          <a:prstGeom prst="roundRect">
            <a:avLst>
              <a:gd name="adj" fmla="val 16667"/>
            </a:avLst>
          </a:prstGeom>
          <a:noFill/>
          <a:ln w="127000" cmpd="dbl" algn="ctr">
            <a:solidFill>
              <a:srgbClr val="18A6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6AF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lIns="27432" tIns="27432" rIns="27432" bIns="27432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US" altLang="en-US" sz="2000" b="1" dirty="0">
                <a:solidFill>
                  <a:srgbClr val="00B050"/>
                </a:solidFill>
              </a:rPr>
              <a:t>Diffusing a Nuclear Reactor, </a:t>
            </a:r>
            <a:r>
              <a:rPr lang="en-US" altLang="en-US" sz="2000" b="1" dirty="0">
                <a:solidFill>
                  <a:srgbClr val="E0119D"/>
                </a:solidFill>
              </a:rPr>
              <a:t>Why are Bananas Bad?, </a:t>
            </a:r>
            <a:r>
              <a:rPr lang="en-US" altLang="en-US" sz="2000" b="1" dirty="0">
                <a:solidFill>
                  <a:srgbClr val="FFC000"/>
                </a:solidFill>
              </a:rPr>
              <a:t>Real-life </a:t>
            </a:r>
            <a:r>
              <a:rPr lang="en-US" altLang="en-US" sz="2000" b="1" dirty="0" err="1">
                <a:solidFill>
                  <a:srgbClr val="FFC000"/>
                </a:solidFill>
              </a:rPr>
              <a:t>Cluedo</a:t>
            </a:r>
            <a:r>
              <a:rPr lang="en-US" altLang="en-US" sz="2000" b="1" dirty="0">
                <a:solidFill>
                  <a:srgbClr val="FFC000"/>
                </a:solidFill>
              </a:rPr>
              <a:t>, </a:t>
            </a:r>
            <a:r>
              <a:rPr lang="en-US" altLang="en-US" sz="2000" b="1" dirty="0">
                <a:solidFill>
                  <a:srgbClr val="008080"/>
                </a:solidFill>
              </a:rPr>
              <a:t>200-Year Old Ice Cream,</a:t>
            </a:r>
            <a:r>
              <a:rPr lang="en-US" altLang="en-US" sz="2000" b="1" dirty="0">
                <a:solidFill>
                  <a:srgbClr val="00B050"/>
                </a:solidFill>
              </a:rPr>
              <a:t> Lemon Helicopter, </a:t>
            </a:r>
            <a:r>
              <a:rPr lang="en-US" altLang="en-US" sz="2000" b="1" dirty="0">
                <a:solidFill>
                  <a:srgbClr val="E0119D"/>
                </a:solidFill>
              </a:rPr>
              <a:t>Fruit Salad DNA,</a:t>
            </a:r>
            <a:r>
              <a:rPr lang="en-US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en-US" sz="2000" b="1" dirty="0">
                <a:solidFill>
                  <a:srgbClr val="FFC000"/>
                </a:solidFill>
              </a:rPr>
              <a:t>3D Rollercoaster Simulation, </a:t>
            </a:r>
            <a:r>
              <a:rPr lang="en-US" altLang="en-US" sz="2000" b="1" dirty="0">
                <a:solidFill>
                  <a:srgbClr val="008080"/>
                </a:solidFill>
              </a:rPr>
              <a:t>Musical Fruit,</a:t>
            </a:r>
            <a:r>
              <a:rPr lang="en-US" altLang="en-US" sz="2000" b="1" dirty="0">
                <a:solidFill>
                  <a:srgbClr val="00B050"/>
                </a:solidFill>
              </a:rPr>
              <a:t> Augmented Reality, </a:t>
            </a:r>
            <a:r>
              <a:rPr lang="en-US" altLang="en-US" sz="2000" b="1" dirty="0">
                <a:solidFill>
                  <a:srgbClr val="E0119D"/>
                </a:solidFill>
              </a:rPr>
              <a:t>Raspberry Pi, </a:t>
            </a:r>
            <a:r>
              <a:rPr lang="en-US" altLang="en-US" sz="2000" b="1" dirty="0">
                <a:solidFill>
                  <a:srgbClr val="FFC000"/>
                </a:solidFill>
              </a:rPr>
              <a:t>Academic Society Stalls, </a:t>
            </a:r>
            <a:r>
              <a:rPr lang="en-US" altLang="en-US" sz="2000" b="1" dirty="0">
                <a:solidFill>
                  <a:srgbClr val="00B050"/>
                </a:solidFill>
              </a:rPr>
              <a:t>Formula Student, </a:t>
            </a:r>
            <a:r>
              <a:rPr lang="en-US" altLang="en-US" sz="2000" b="1" dirty="0">
                <a:solidFill>
                  <a:srgbClr val="E0119D"/>
                </a:solidFill>
              </a:rPr>
              <a:t>MMU Sports, </a:t>
            </a:r>
            <a:r>
              <a:rPr lang="en-US" altLang="en-US" sz="2000" b="1" dirty="0">
                <a:solidFill>
                  <a:srgbClr val="FFC000"/>
                </a:solidFill>
              </a:rPr>
              <a:t>Careers Team, </a:t>
            </a:r>
            <a:r>
              <a:rPr lang="en-US" altLang="en-US" sz="2000" b="1" dirty="0">
                <a:solidFill>
                  <a:srgbClr val="008080"/>
                </a:solidFill>
              </a:rPr>
              <a:t>Jobs4Students,</a:t>
            </a:r>
            <a:r>
              <a:rPr lang="en-US" altLang="en-US" sz="2000" b="1" dirty="0">
                <a:solidFill>
                  <a:srgbClr val="00B050"/>
                </a:solidFill>
              </a:rPr>
              <a:t> UG Research </a:t>
            </a:r>
            <a:r>
              <a:rPr lang="en-US" altLang="en-US" sz="2000" b="1" dirty="0">
                <a:solidFill>
                  <a:srgbClr val="E0119D"/>
                </a:solidFill>
              </a:rPr>
              <a:t>&amp; many more! </a:t>
            </a:r>
            <a:endParaRPr lang="en-GB" altLang="en-US" sz="2000" b="1" dirty="0">
              <a:solidFill>
                <a:srgbClr val="00B050"/>
              </a:solidFill>
            </a:endParaRPr>
          </a:p>
          <a:p>
            <a:endParaRPr lang="en-US" altLang="en-US" sz="2000" dirty="0"/>
          </a:p>
        </p:txBody>
      </p:sp>
      <p:sp>
        <p:nvSpPr>
          <p:cNvPr id="60422" name="AutoShape 12"/>
          <p:cNvSpPr>
            <a:spLocks noChangeArrowheads="1"/>
          </p:cNvSpPr>
          <p:nvPr/>
        </p:nvSpPr>
        <p:spPr bwMode="auto">
          <a:xfrm>
            <a:off x="515770" y="1538831"/>
            <a:ext cx="1395413" cy="1282700"/>
          </a:xfrm>
          <a:prstGeom prst="star24">
            <a:avLst>
              <a:gd name="adj" fmla="val 37500"/>
            </a:avLst>
          </a:prstGeom>
          <a:solidFill>
            <a:srgbClr val="E0119D"/>
          </a:solidFill>
          <a:ln w="25400" algn="ctr">
            <a:solidFill>
              <a:srgbClr val="E0119D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panose="020B0604020202020204" pitchFamily="34" charset="0"/>
              </a:rPr>
              <a:t>Win prizes!  </a:t>
            </a:r>
          </a:p>
        </p:txBody>
      </p:sp>
      <p:sp>
        <p:nvSpPr>
          <p:cNvPr id="60423" name="AutoShape 12"/>
          <p:cNvSpPr>
            <a:spLocks noChangeArrowheads="1"/>
          </p:cNvSpPr>
          <p:nvPr/>
        </p:nvSpPr>
        <p:spPr bwMode="auto">
          <a:xfrm>
            <a:off x="426870" y="3240631"/>
            <a:ext cx="2100263" cy="2120900"/>
          </a:xfrm>
          <a:prstGeom prst="star24">
            <a:avLst>
              <a:gd name="adj" fmla="val 37500"/>
            </a:avLst>
          </a:prstGeom>
          <a:noFill/>
          <a:ln w="25400" algn="ctr">
            <a:solidFill>
              <a:srgbClr val="E0119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200" b="1" dirty="0">
                <a:solidFill>
                  <a:srgbClr val="E011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earning hours towards your </a:t>
            </a:r>
            <a:r>
              <a:rPr lang="en-GB" altLang="en-US" sz="1200" b="1" dirty="0" err="1">
                <a:solidFill>
                  <a:srgbClr val="E011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</a:t>
            </a:r>
            <a:r>
              <a:rPr lang="en-GB" altLang="en-US" sz="1200" b="1" dirty="0">
                <a:solidFill>
                  <a:srgbClr val="E011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altLang="en-US" sz="1200" b="1" dirty="0" err="1">
                <a:solidFill>
                  <a:srgbClr val="E011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en-GB" altLang="en-US" sz="1200" b="1" dirty="0">
                <a:solidFill>
                  <a:srgbClr val="E011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Extra-curricular Award now!</a:t>
            </a:r>
            <a:endParaRPr lang="en-US" altLang="en-US" sz="900" dirty="0">
              <a:solidFill>
                <a:srgbClr val="E011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10730904" y="1538831"/>
            <a:ext cx="1093787" cy="1111250"/>
          </a:xfrm>
          <a:prstGeom prst="star6">
            <a:avLst/>
          </a:prstGeom>
          <a:solidFill>
            <a:srgbClr val="E0119D"/>
          </a:solidFill>
          <a:ln w="25400" algn="ctr">
            <a:solidFill>
              <a:srgbClr val="E0119D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685800">
              <a:defRPr/>
            </a:pPr>
            <a:r>
              <a:rPr lang="en-US" altLang="en-US" sz="1500" b="1" dirty="0">
                <a:solidFill>
                  <a:schemeClr val="bg1"/>
                </a:solidFill>
              </a:rPr>
              <a:t>FREE food! </a:t>
            </a:r>
          </a:p>
        </p:txBody>
      </p:sp>
      <p:pic>
        <p:nvPicPr>
          <p:cNvPr id="604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3" r="24187" b="26984"/>
          <a:stretch>
            <a:fillRect/>
          </a:stretch>
        </p:blipFill>
        <p:spPr bwMode="auto">
          <a:xfrm>
            <a:off x="10910248" y="273920"/>
            <a:ext cx="755650" cy="111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604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3" r="24187" b="26984"/>
          <a:stretch>
            <a:fillRect/>
          </a:stretch>
        </p:blipFill>
        <p:spPr bwMode="auto">
          <a:xfrm>
            <a:off x="434808" y="321218"/>
            <a:ext cx="757237" cy="111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93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6"/>
                </a:solidFill>
              </a:rPr>
              <a:t>Objectives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buNone/>
            </a:pPr>
            <a:r>
              <a:rPr lang="en-GB" sz="3200" dirty="0" smtClean="0"/>
              <a:t>After today’s session, you should</a:t>
            </a:r>
            <a:r>
              <a:rPr lang="en-GB" sz="3200" dirty="0"/>
              <a:t> </a:t>
            </a:r>
            <a:r>
              <a:rPr lang="en-GB" sz="3200" dirty="0" smtClean="0"/>
              <a:t>be able to:</a:t>
            </a:r>
          </a:p>
          <a:p>
            <a:r>
              <a:rPr lang="en-GB" dirty="0" smtClean="0"/>
              <a:t>Know who to </a:t>
            </a:r>
            <a:r>
              <a:rPr lang="en-GB" b="1" dirty="0" smtClean="0">
                <a:solidFill>
                  <a:srgbClr val="70AD47"/>
                </a:solidFill>
              </a:rPr>
              <a:t>ask for help</a:t>
            </a:r>
          </a:p>
          <a:p>
            <a:r>
              <a:rPr lang="en-GB" dirty="0" smtClean="0"/>
              <a:t>Have some ideas as to which </a:t>
            </a:r>
            <a:r>
              <a:rPr lang="en-GB" b="1" dirty="0" smtClean="0">
                <a:solidFill>
                  <a:srgbClr val="70AD47"/>
                </a:solidFill>
              </a:rPr>
              <a:t>extra-curricular activities </a:t>
            </a:r>
            <a:r>
              <a:rPr lang="en-GB" dirty="0" smtClean="0"/>
              <a:t>you will do:</a:t>
            </a:r>
            <a:br>
              <a:rPr lang="en-GB" dirty="0" smtClean="0"/>
            </a:br>
            <a:r>
              <a:rPr lang="en-GB" dirty="0" smtClean="0"/>
              <a:t>- Student Societies</a:t>
            </a:r>
            <a:br>
              <a:rPr lang="en-GB" dirty="0" smtClean="0"/>
            </a:br>
            <a:r>
              <a:rPr lang="en-GB" dirty="0" smtClean="0"/>
              <a:t>- MMU Sports</a:t>
            </a:r>
            <a:br>
              <a:rPr lang="en-GB" dirty="0" smtClean="0"/>
            </a:br>
            <a:r>
              <a:rPr lang="en-GB" dirty="0" smtClean="0"/>
              <a:t>- University Armed Service Units</a:t>
            </a:r>
            <a:br>
              <a:rPr lang="en-GB" dirty="0" smtClean="0"/>
            </a:br>
            <a:r>
              <a:rPr lang="en-GB" dirty="0" smtClean="0"/>
              <a:t>- Science &amp; Engineering Extra-curricular Activities</a:t>
            </a:r>
          </a:p>
          <a:p>
            <a:r>
              <a:rPr lang="en-GB" dirty="0" smtClean="0"/>
              <a:t>Plan how to get </a:t>
            </a:r>
            <a:r>
              <a:rPr lang="en-GB" b="1" dirty="0" smtClean="0">
                <a:solidFill>
                  <a:srgbClr val="70AD47"/>
                </a:solidFill>
              </a:rPr>
              <a:t>Awards </a:t>
            </a:r>
            <a:r>
              <a:rPr lang="en-GB" dirty="0" smtClean="0"/>
              <a:t>to showcase your skills to employers</a:t>
            </a:r>
            <a:br>
              <a:rPr lang="en-GB" dirty="0" smtClean="0"/>
            </a:br>
            <a:r>
              <a:rPr lang="en-GB" dirty="0" smtClean="0"/>
              <a:t>- Science </a:t>
            </a:r>
            <a:r>
              <a:rPr lang="en-GB" dirty="0"/>
              <a:t>&amp; Engineering Extra-curricular </a:t>
            </a:r>
            <a:r>
              <a:rPr lang="en-GB" dirty="0" smtClean="0"/>
              <a:t>Awards</a:t>
            </a:r>
            <a:br>
              <a:rPr lang="en-GB" dirty="0" smtClean="0"/>
            </a:br>
            <a:r>
              <a:rPr lang="en-GB" dirty="0" smtClean="0"/>
              <a:t>- Futures Skills Award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433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6300" y="241063"/>
            <a:ext cx="10648950" cy="861774"/>
          </a:xfrm>
          <a:prstGeom prst="rect">
            <a:avLst/>
          </a:prstGeom>
          <a:solidFill>
            <a:srgbClr val="E207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5000" b="1" dirty="0" smtClean="0">
                <a:solidFill>
                  <a:schemeClr val="bg1"/>
                </a:solidFill>
              </a:rPr>
              <a:t>Futures Skills Award</a:t>
            </a:r>
            <a:endParaRPr lang="en-GB" sz="5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93" y="5085487"/>
            <a:ext cx="1058714" cy="128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73" y="1688166"/>
            <a:ext cx="4879145" cy="4318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2" y="1500568"/>
            <a:ext cx="5592881" cy="4802695"/>
          </a:xfrm>
          <a:prstGeom prst="rect">
            <a:avLst/>
          </a:prstGeom>
          <a:solidFill>
            <a:srgbClr val="E2078D"/>
          </a:solidFill>
        </p:spPr>
      </p:pic>
      <p:sp>
        <p:nvSpPr>
          <p:cNvPr id="4" name="Rectangle 3"/>
          <p:cNvSpPr/>
          <p:nvPr/>
        </p:nvSpPr>
        <p:spPr>
          <a:xfrm>
            <a:off x="9280544" y="6217117"/>
            <a:ext cx="258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www.mmu.ac.uk/futures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8473" y="1039337"/>
            <a:ext cx="11573289" cy="674229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 smtClean="0">
                <a:solidFill>
                  <a:srgbClr val="00ACAF"/>
                </a:solidFill>
              </a:rPr>
              <a:t>How does it work?</a:t>
            </a:r>
            <a:endParaRPr lang="en-GB" b="1" dirty="0">
              <a:solidFill>
                <a:srgbClr val="00AC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7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78" y="978128"/>
            <a:ext cx="11769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 smtClean="0"/>
              <a:t>What to do in Manchester?</a:t>
            </a:r>
            <a:endParaRPr lang="en-GB" sz="8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6478" y="2301567"/>
            <a:ext cx="11769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 smtClean="0">
                <a:solidFill>
                  <a:schemeClr val="accent6"/>
                </a:solidFill>
              </a:rPr>
              <a:t>Daytime Activities</a:t>
            </a:r>
          </a:p>
          <a:p>
            <a:pPr algn="ctr"/>
            <a:r>
              <a:rPr lang="en-GB" sz="5400" dirty="0" smtClean="0">
                <a:solidFill>
                  <a:schemeClr val="accent6"/>
                </a:solidFill>
              </a:rPr>
              <a:t>Night Life</a:t>
            </a:r>
          </a:p>
          <a:p>
            <a:pPr algn="ctr"/>
            <a:r>
              <a:rPr lang="en-GB" sz="5400" dirty="0" smtClean="0">
                <a:solidFill>
                  <a:schemeClr val="accent6"/>
                </a:solidFill>
              </a:rPr>
              <a:t>Perks of Student Life</a:t>
            </a:r>
          </a:p>
          <a:p>
            <a:pPr algn="ctr"/>
            <a:r>
              <a:rPr lang="en-GB" sz="5400" dirty="0" smtClean="0">
                <a:solidFill>
                  <a:schemeClr val="accent6"/>
                </a:solidFill>
              </a:rPr>
              <a:t>Transport</a:t>
            </a:r>
            <a:endParaRPr lang="en-GB" sz="6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41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7841" y="1565166"/>
            <a:ext cx="10465676" cy="53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800" b="1" dirty="0" smtClean="0">
                <a:solidFill>
                  <a:schemeClr val="tx1"/>
                </a:solidFill>
                <a:latin typeface="+mn-lt"/>
              </a:rPr>
              <a:t>Daytime Activities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800" b="1" dirty="0" smtClean="0">
                <a:solidFill>
                  <a:schemeClr val="tx1"/>
                </a:solidFill>
                <a:latin typeface="+mn-lt"/>
              </a:rPr>
              <a:t>Food</a:t>
            </a:r>
            <a:endParaRPr lang="en-GB" sz="2800" b="1" u="sng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sz="2800" b="1" dirty="0" smtClean="0">
                <a:solidFill>
                  <a:schemeClr val="tx1"/>
                </a:solidFill>
                <a:latin typeface="+mn-lt"/>
              </a:rPr>
              <a:t>Night Life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sz="2800" b="1" dirty="0" smtClean="0">
                <a:solidFill>
                  <a:schemeClr val="tx1"/>
                </a:solidFill>
                <a:latin typeface="+mn-lt"/>
              </a:rPr>
              <a:t>Perks of </a:t>
            </a:r>
            <a:r>
              <a:rPr lang="en-GB" sz="2800" b="1" dirty="0">
                <a:solidFill>
                  <a:schemeClr val="tx1"/>
                </a:solidFill>
                <a:latin typeface="+mn-lt"/>
              </a:rPr>
              <a:t>Student </a:t>
            </a:r>
            <a:r>
              <a:rPr lang="en-GB" sz="2800" b="1" dirty="0" smtClean="0">
                <a:solidFill>
                  <a:schemeClr val="tx1"/>
                </a:solidFill>
                <a:latin typeface="+mn-lt"/>
              </a:rPr>
              <a:t>Life</a:t>
            </a:r>
            <a:br>
              <a:rPr lang="en-GB" sz="2800" b="1" dirty="0" smtClean="0">
                <a:solidFill>
                  <a:schemeClr val="tx1"/>
                </a:solidFill>
                <a:latin typeface="+mn-lt"/>
              </a:rPr>
            </a:br>
            <a:r>
              <a:rPr lang="en-GB" sz="2000" dirty="0" smtClean="0">
                <a:solidFill>
                  <a:schemeClr val="tx1"/>
                </a:solidFill>
                <a:latin typeface="+mn-lt"/>
                <a:hlinkClick r:id="rId3"/>
              </a:rPr>
              <a:t>www.nus.org.uk/en/nus-extra</a:t>
            </a:r>
            <a:r>
              <a:rPr lang="en-GB" sz="20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b="1" dirty="0" smtClean="0">
                <a:solidFill>
                  <a:schemeClr val="tx1"/>
                </a:solidFill>
                <a:latin typeface="+mn-lt"/>
              </a:rPr>
              <a:t> </a:t>
            </a:r>
            <a:br>
              <a:rPr lang="en-GB" sz="2800" b="1" dirty="0" smtClean="0">
                <a:solidFill>
                  <a:schemeClr val="tx1"/>
                </a:solidFill>
                <a:latin typeface="+mn-lt"/>
              </a:rPr>
            </a:br>
            <a:r>
              <a:rPr lang="en-GB" sz="2000" u="sng" dirty="0" smtClean="0">
                <a:solidFill>
                  <a:schemeClr val="tx1"/>
                </a:solidFill>
                <a:latin typeface="+mn-lt"/>
                <a:hlinkClick r:id="rId4"/>
              </a:rPr>
              <a:t>www.studentbeans.com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/>
            </a:r>
            <a:br>
              <a:rPr lang="en-GB" sz="2000" dirty="0">
                <a:solidFill>
                  <a:schemeClr val="tx1"/>
                </a:solidFill>
                <a:latin typeface="+mn-lt"/>
              </a:rPr>
            </a:br>
            <a:r>
              <a:rPr lang="en-GB" sz="2000" u="sng" dirty="0" smtClean="0">
                <a:solidFill>
                  <a:schemeClr val="tx1"/>
                </a:solidFill>
                <a:latin typeface="+mn-lt"/>
                <a:hlinkClick r:id="rId5"/>
              </a:rPr>
              <a:t>www.myunidays.com</a:t>
            </a:r>
            <a:r>
              <a:rPr lang="en-GB" sz="20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b="1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GB" sz="2800" b="1" dirty="0" smtClean="0">
                <a:solidFill>
                  <a:schemeClr val="tx1"/>
                </a:solidFill>
                <a:latin typeface="+mn-lt"/>
              </a:rPr>
            </a:br>
            <a:endParaRPr lang="en-GB" sz="2800" b="1" dirty="0" smtClean="0">
              <a:solidFill>
                <a:schemeClr val="tx1"/>
              </a:solidFill>
              <a:latin typeface="+mn-lt"/>
            </a:endParaRP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sz="2800" b="1" dirty="0" smtClean="0">
                <a:solidFill>
                  <a:schemeClr val="tx1"/>
                </a:solidFill>
                <a:latin typeface="+mn-lt"/>
              </a:rPr>
              <a:t>Transport: </a:t>
            </a:r>
            <a:r>
              <a:rPr lang="en-GB" sz="2000" dirty="0" smtClean="0">
                <a:solidFill>
                  <a:schemeClr val="tx1"/>
                </a:solidFill>
                <a:latin typeface="+mn-lt"/>
                <a:hlinkClick r:id="rId6"/>
              </a:rPr>
              <a:t>www.mmu.ac.uk/students/travel</a:t>
            </a:r>
            <a:r>
              <a:rPr lang="en-GB" sz="200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GB" sz="2000" dirty="0" smtClean="0">
                <a:solidFill>
                  <a:schemeClr val="tx1"/>
                </a:solidFill>
                <a:latin typeface="+mn-lt"/>
              </a:rPr>
            </a:br>
            <a:endParaRPr lang="en-GB" sz="2000" dirty="0" smtClean="0">
              <a:solidFill>
                <a:schemeClr val="tx1"/>
              </a:solidFill>
              <a:latin typeface="+mn-lt"/>
            </a:endParaRP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sz="2800" b="1" dirty="0" smtClean="0">
                <a:solidFill>
                  <a:schemeClr val="tx1"/>
                </a:solidFill>
                <a:latin typeface="+mn-lt"/>
              </a:rPr>
              <a:t>Taxis:</a:t>
            </a:r>
            <a:r>
              <a:rPr lang="en-GB" sz="2000" dirty="0" smtClean="0">
                <a:solidFill>
                  <a:schemeClr val="tx1"/>
                </a:solidFill>
                <a:latin typeface="+mn-lt"/>
              </a:rPr>
              <a:t>  </a:t>
            </a:r>
          </a:p>
          <a:p>
            <a:pPr marL="1200150" lvl="1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dirty="0" smtClean="0">
                <a:solidFill>
                  <a:schemeClr val="tx1"/>
                </a:solidFill>
              </a:rPr>
              <a:t>Use </a:t>
            </a:r>
            <a:r>
              <a:rPr lang="en-GB" altLang="en-US" dirty="0">
                <a:solidFill>
                  <a:schemeClr val="tx1"/>
                </a:solidFill>
              </a:rPr>
              <a:t>licenced taxi firms </a:t>
            </a:r>
            <a:r>
              <a:rPr lang="en-GB" alt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altLang="en-US" dirty="0">
                <a:solidFill>
                  <a:schemeClr val="tx1"/>
                </a:solidFill>
              </a:rPr>
              <a:t>black cabs more </a:t>
            </a:r>
            <a:r>
              <a:rPr lang="en-GB" altLang="en-US" dirty="0" smtClean="0">
                <a:solidFill>
                  <a:schemeClr val="tx1"/>
                </a:solidFill>
              </a:rPr>
              <a:t>expensive</a:t>
            </a:r>
          </a:p>
          <a:p>
            <a:pPr marL="1200150" lvl="1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dirty="0" smtClean="0"/>
              <a:t>Discounts</a:t>
            </a:r>
            <a:r>
              <a:rPr lang="en-GB" altLang="en-US" dirty="0"/>
              <a:t>, e.g. Street Cars (10% off</a:t>
            </a:r>
            <a:r>
              <a:rPr lang="en-GB" altLang="en-US" dirty="0" smtClean="0"/>
              <a:t>)- </a:t>
            </a:r>
            <a:r>
              <a:rPr lang="en-GB" altLang="en-US" dirty="0"/>
              <a:t>Call to book (so insured)</a:t>
            </a:r>
          </a:p>
          <a:p>
            <a:pPr marL="457200" indent="-457200">
              <a:spcBef>
                <a:spcPct val="0"/>
              </a:spcBef>
              <a:buClrTx/>
              <a:buSzTx/>
            </a:pPr>
            <a:endParaRPr lang="en-GB" sz="2000" dirty="0" smtClean="0">
              <a:latin typeface="+mn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365126"/>
            <a:ext cx="10515600" cy="998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accent6"/>
                </a:solidFill>
              </a:rPr>
              <a:t>What do you recommend?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13400" y="1668816"/>
            <a:ext cx="1917700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Look out for Amazon Black Friday, and Amazon Prime Student!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39200" y="1836723"/>
            <a:ext cx="2514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Check out the Student Lock-in at the Arndale on the 26</a:t>
            </a:r>
            <a:r>
              <a:rPr lang="en-GB" b="1" baseline="30000" dirty="0" smtClean="0"/>
              <a:t>th</a:t>
            </a:r>
            <a:r>
              <a:rPr lang="en-GB" b="1" dirty="0" smtClean="0"/>
              <a:t> September (30% off!)</a:t>
            </a:r>
            <a:endParaRPr lang="en-GB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13400" y="3417701"/>
            <a:ext cx="599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accent6"/>
                </a:solidFill>
              </a:rPr>
              <a:t>What do </a:t>
            </a:r>
            <a:r>
              <a:rPr lang="en-GB" sz="3200" b="1" dirty="0" smtClean="0">
                <a:solidFill>
                  <a:schemeClr val="accent6"/>
                </a:solidFill>
              </a:rPr>
              <a:t>you </a:t>
            </a:r>
            <a:r>
              <a:rPr lang="en-GB" sz="3200" dirty="0" smtClean="0">
                <a:solidFill>
                  <a:schemeClr val="accent6"/>
                </a:solidFill>
              </a:rPr>
              <a:t>want to know about?</a:t>
            </a:r>
            <a:endParaRPr lang="en-GB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1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78" y="1511528"/>
            <a:ext cx="11769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 smtClean="0"/>
              <a:t>Student Suggestions</a:t>
            </a:r>
            <a:endParaRPr lang="en-GB" sz="8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6478" y="2834967"/>
            <a:ext cx="117692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solidFill>
                  <a:schemeClr val="accent6"/>
                </a:solidFill>
              </a:rPr>
              <a:t>Sights &amp; Attractions of Manchester</a:t>
            </a:r>
            <a:endParaRPr lang="en-GB" sz="6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96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3"/>
          <p:cNvSpPr>
            <a:spLocks noGrp="1"/>
          </p:cNvSpPr>
          <p:nvPr>
            <p:ph type="title"/>
          </p:nvPr>
        </p:nvSpPr>
        <p:spPr>
          <a:xfrm>
            <a:off x="266700" y="299540"/>
            <a:ext cx="11582400" cy="731838"/>
          </a:xfrm>
          <a:solidFill>
            <a:schemeClr val="bg1"/>
          </a:solidFill>
          <a:ln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en-GB" altLang="en-US" b="1" dirty="0" smtClean="0">
                <a:solidFill>
                  <a:srgbClr val="70AD47"/>
                </a:solidFill>
              </a:rPr>
              <a:t>The Intu Trafford Centre</a:t>
            </a:r>
          </a:p>
        </p:txBody>
      </p:sp>
      <p:pic>
        <p:nvPicPr>
          <p:cNvPr id="28675" name="Content Placeholder 5" descr="tc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525295">
            <a:off x="1513320" y="1447136"/>
            <a:ext cx="2438400" cy="2063750"/>
          </a:xfr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80099" y="1183779"/>
            <a:ext cx="572332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3538" indent="-363538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Shopping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Food 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Cinema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Drive-in movie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GB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Chill Factor – ski &amp; climb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Trampolines:</a:t>
            </a:r>
            <a:br>
              <a:rPr lang="en-GB" altLang="en-US" sz="2400" dirty="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- Dodgeball / Speed Reaction / </a:t>
            </a:r>
            <a:br>
              <a:rPr lang="en-GB" altLang="en-US" sz="2400" dirty="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GB" altLang="en-US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Free running / Bear </a:t>
            </a:r>
            <a:r>
              <a:rPr lang="en-GB" altLang="en-US" sz="2400" dirty="0" err="1" smtClean="0">
                <a:solidFill>
                  <a:schemeClr val="tx1"/>
                </a:solidFill>
                <a:latin typeface="Arial" panose="020B0604020202020204" pitchFamily="34" charset="0"/>
              </a:rPr>
              <a:t>Grylls</a:t>
            </a:r>
            <a:r>
              <a:rPr lang="en-GB" altLang="en-US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 Fitness</a:t>
            </a:r>
            <a:endParaRPr lang="en-GB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Go-karting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Laser quest 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Mini golf 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Indoor Sky-diving</a:t>
            </a:r>
          </a:p>
        </p:txBody>
      </p:sp>
      <p:pic>
        <p:nvPicPr>
          <p:cNvPr id="28677" name="Picture 7" descr="t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95" y="3571212"/>
            <a:ext cx="3275012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55058" y="5865910"/>
            <a:ext cx="103483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2000" b="1" dirty="0" smtClean="0"/>
              <a:t>Other Shopping </a:t>
            </a:r>
            <a:r>
              <a:rPr lang="en-GB" altLang="en-US" sz="2000" b="1" dirty="0"/>
              <a:t>centres: </a:t>
            </a:r>
            <a:br>
              <a:rPr lang="en-GB" altLang="en-US" sz="2000" b="1" dirty="0"/>
            </a:br>
            <a:r>
              <a:rPr lang="en-GB" altLang="en-US" sz="2000" dirty="0"/>
              <a:t>The Arndale, </a:t>
            </a:r>
            <a:r>
              <a:rPr lang="en-GB" altLang="en-US" sz="2000" dirty="0" smtClean="0"/>
              <a:t>Northern Quarter, Lowry </a:t>
            </a:r>
            <a:r>
              <a:rPr lang="en-GB" altLang="en-US" sz="2000" dirty="0"/>
              <a:t>Discount Outlet mall (Salford Quays)</a:t>
            </a:r>
          </a:p>
        </p:txBody>
      </p:sp>
    </p:spTree>
    <p:extLst>
      <p:ext uri="{BB962C8B-B14F-4D97-AF65-F5344CB8AC3E}">
        <p14:creationId xmlns:p14="http://schemas.microsoft.com/office/powerpoint/2010/main" val="360718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66701" y="476251"/>
            <a:ext cx="11430000" cy="720725"/>
          </a:xfrm>
          <a:solidFill>
            <a:schemeClr val="bg1"/>
          </a:solidFill>
          <a:ln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en-GB" altLang="en-US" b="1" dirty="0" smtClean="0">
                <a:solidFill>
                  <a:srgbClr val="70AD47"/>
                </a:solidFill>
              </a:rPr>
              <a:t>Manchester Museums</a:t>
            </a:r>
          </a:p>
        </p:txBody>
      </p:sp>
      <p:pic>
        <p:nvPicPr>
          <p:cNvPr id="29699" name="Content Placeholder 3" descr="MOSI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653754">
            <a:off x="2109788" y="1654177"/>
            <a:ext cx="3206750" cy="2138363"/>
          </a:xfrm>
        </p:spPr>
      </p:pic>
      <p:sp>
        <p:nvSpPr>
          <p:cNvPr id="5" name="TextBox 4"/>
          <p:cNvSpPr txBox="1"/>
          <p:nvPr/>
        </p:nvSpPr>
        <p:spPr>
          <a:xfrm>
            <a:off x="6875464" y="1672513"/>
            <a:ext cx="4364036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GB" sz="2800" dirty="0" smtClean="0"/>
              <a:t>Manchester </a:t>
            </a:r>
            <a:r>
              <a:rPr lang="en-GB" sz="2800" dirty="0"/>
              <a:t>Museum of Science and </a:t>
            </a:r>
            <a:r>
              <a:rPr lang="en-GB" sz="2800" dirty="0" smtClean="0"/>
              <a:t>Industry</a:t>
            </a:r>
            <a:endParaRPr lang="en-GB" sz="2800" dirty="0"/>
          </a:p>
          <a:p>
            <a:pPr marL="268288" indent="-268288"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GB" sz="2800" dirty="0"/>
              <a:t>Manchester Imperial War </a:t>
            </a:r>
            <a:r>
              <a:rPr lang="en-GB" sz="2800" dirty="0" smtClean="0"/>
              <a:t>Museum</a:t>
            </a:r>
            <a:endParaRPr lang="en-GB" sz="2800" dirty="0"/>
          </a:p>
          <a:p>
            <a:pPr marL="268288" indent="-268288"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GB" sz="2800" dirty="0"/>
              <a:t>Manchester Art </a:t>
            </a:r>
            <a:r>
              <a:rPr lang="en-GB" sz="2800" dirty="0" smtClean="0"/>
              <a:t>Gallery</a:t>
            </a:r>
            <a:endParaRPr lang="en-GB" sz="2800" dirty="0"/>
          </a:p>
          <a:p>
            <a:pPr marL="268288" indent="-268288"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GB" sz="2800" dirty="0"/>
              <a:t>National Football Museum</a:t>
            </a:r>
          </a:p>
          <a:p>
            <a:pPr>
              <a:spcAft>
                <a:spcPts val="1200"/>
              </a:spcAft>
              <a:defRPr/>
            </a:pPr>
            <a:endParaRPr lang="en-GB" sz="2800" dirty="0"/>
          </a:p>
          <a:p>
            <a:pPr algn="ctr">
              <a:spcAft>
                <a:spcPts val="1200"/>
              </a:spcAft>
              <a:defRPr/>
            </a:pPr>
            <a:r>
              <a:rPr lang="en-GB" sz="4400" b="1" dirty="0"/>
              <a:t>All free!</a:t>
            </a:r>
          </a:p>
        </p:txBody>
      </p:sp>
      <p:pic>
        <p:nvPicPr>
          <p:cNvPr id="29701" name="Picture 5" descr="027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3959227"/>
            <a:ext cx="3240088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17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749666" y="404814"/>
            <a:ext cx="9018182" cy="1800225"/>
          </a:xfrm>
          <a:ln>
            <a:noFill/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algn="ctr" eaLnBrk="1" hangingPunct="1"/>
            <a:r>
              <a:rPr lang="en-GB" altLang="en-US" b="1" dirty="0" smtClean="0">
                <a:solidFill>
                  <a:srgbClr val="70AD47"/>
                </a:solidFill>
              </a:rPr>
              <a:t>Manchester City </a:t>
            </a:r>
            <a:br>
              <a:rPr lang="en-GB" altLang="en-US" b="1" dirty="0" smtClean="0">
                <a:solidFill>
                  <a:srgbClr val="70AD47"/>
                </a:solidFill>
              </a:rPr>
            </a:br>
            <a:r>
              <a:rPr lang="en-GB" altLang="en-US" b="1" dirty="0" smtClean="0">
                <a:solidFill>
                  <a:srgbClr val="70AD47"/>
                </a:solidFill>
              </a:rPr>
              <a:t>vs </a:t>
            </a:r>
            <a:br>
              <a:rPr lang="en-GB" altLang="en-US" b="1" dirty="0" smtClean="0">
                <a:solidFill>
                  <a:srgbClr val="70AD47"/>
                </a:solidFill>
              </a:rPr>
            </a:br>
            <a:r>
              <a:rPr lang="en-GB" altLang="en-US" b="1" dirty="0" smtClean="0">
                <a:solidFill>
                  <a:srgbClr val="70AD47"/>
                </a:solidFill>
              </a:rPr>
              <a:t>Manchester United</a:t>
            </a:r>
          </a:p>
        </p:txBody>
      </p:sp>
      <p:pic>
        <p:nvPicPr>
          <p:cNvPr id="4" name="Content Placeholder 3" descr="0274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20762" y="2670292"/>
            <a:ext cx="3174164" cy="238062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</p:pic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905707" y="5707064"/>
            <a:ext cx="107061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</a:pPr>
            <a:r>
              <a:rPr lang="en-GB" altLang="en-US" sz="4000" dirty="0">
                <a:solidFill>
                  <a:schemeClr val="tx1"/>
                </a:solidFill>
                <a:latin typeface="+mn-lt"/>
              </a:rPr>
              <a:t>Stadium Tour </a:t>
            </a:r>
            <a:r>
              <a:rPr lang="en-GB" altLang="en-US" sz="4000" dirty="0" smtClean="0">
                <a:solidFill>
                  <a:schemeClr val="tx1"/>
                </a:solidFill>
                <a:latin typeface="+mn-lt"/>
              </a:rPr>
              <a:t>and </a:t>
            </a:r>
            <a:r>
              <a:rPr lang="en-GB" altLang="en-US" sz="4000" dirty="0">
                <a:solidFill>
                  <a:schemeClr val="tx1"/>
                </a:solidFill>
                <a:latin typeface="+mn-lt"/>
              </a:rPr>
              <a:t>Store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r="6096" b="4015"/>
          <a:stretch/>
        </p:blipFill>
        <p:spPr>
          <a:xfrm>
            <a:off x="7223977" y="2653684"/>
            <a:ext cx="3543871" cy="239723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50271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778" y="2692628"/>
            <a:ext cx="11769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 smtClean="0"/>
              <a:t>Finance Tips</a:t>
            </a:r>
            <a:endParaRPr lang="en-GB" sz="9600" b="1" dirty="0"/>
          </a:p>
        </p:txBody>
      </p:sp>
    </p:spTree>
    <p:extLst>
      <p:ext uri="{BB962C8B-B14F-4D97-AF65-F5344CB8AC3E}">
        <p14:creationId xmlns:p14="http://schemas.microsoft.com/office/powerpoint/2010/main" val="3697365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746838" y="483640"/>
            <a:ext cx="3971925" cy="646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3600" b="1">
                <a:solidFill>
                  <a:srgbClr val="70AD47"/>
                </a:solidFill>
                <a:latin typeface="Arial" panose="020B0604020202020204" pitchFamily="34" charset="0"/>
              </a:rPr>
              <a:t>Key Finance Tips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838" y="1289844"/>
            <a:ext cx="737240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b="1" dirty="0"/>
              <a:t>Be proactive: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Make a list of all your </a:t>
            </a:r>
            <a:r>
              <a:rPr lang="en-GB" sz="2400" b="1" dirty="0">
                <a:solidFill>
                  <a:schemeClr val="accent6"/>
                </a:solidFill>
              </a:rPr>
              <a:t>expenditure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– </a:t>
            </a:r>
            <a:r>
              <a:rPr lang="en-GB" sz="2400" dirty="0"/>
              <a:t>rent, laundrette,  travel, books, printing, </a:t>
            </a:r>
            <a:r>
              <a:rPr lang="en-GB" sz="2400" dirty="0" smtClean="0"/>
              <a:t>birthdays … 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Make a </a:t>
            </a:r>
            <a:r>
              <a:rPr lang="en-GB" sz="2400" b="1" dirty="0">
                <a:solidFill>
                  <a:schemeClr val="accent6"/>
                </a:solidFill>
              </a:rPr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Check what </a:t>
            </a:r>
            <a:r>
              <a:rPr lang="en-GB" sz="2400" b="1" dirty="0">
                <a:solidFill>
                  <a:schemeClr val="accent6"/>
                </a:solidFill>
              </a:rPr>
              <a:t>support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you can </a:t>
            </a:r>
            <a:r>
              <a:rPr lang="en-GB" sz="2400" dirty="0" smtClean="0"/>
              <a:t>get </a:t>
            </a:r>
            <a:br>
              <a:rPr lang="en-GB" sz="2400" dirty="0" smtClean="0"/>
            </a:br>
            <a:r>
              <a:rPr lang="en-GB" sz="2400" dirty="0" smtClean="0"/>
              <a:t>(Go to the Student Hub / online)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b="1" dirty="0">
                <a:solidFill>
                  <a:schemeClr val="accent6"/>
                </a:solidFill>
              </a:rPr>
              <a:t>Review</a:t>
            </a:r>
            <a:r>
              <a:rPr lang="en-GB" sz="2400" dirty="0">
                <a:solidFill>
                  <a:schemeClr val="accent6"/>
                </a:solidFill>
              </a:rPr>
              <a:t> </a:t>
            </a:r>
            <a:r>
              <a:rPr lang="en-GB" sz="2400" dirty="0"/>
              <a:t>your finances </a:t>
            </a:r>
            <a:r>
              <a:rPr lang="en-GB" sz="2400" b="1" dirty="0" smtClean="0">
                <a:solidFill>
                  <a:schemeClr val="accent6"/>
                </a:solidFill>
              </a:rPr>
              <a:t>regularly</a:t>
            </a:r>
            <a:r>
              <a:rPr lang="en-GB" sz="2400" b="1" dirty="0" smtClean="0">
                <a:solidFill>
                  <a:srgbClr val="FF0000"/>
                </a:solidFill>
              </a:rPr>
              <a:t> </a:t>
            </a:r>
            <a:r>
              <a:rPr lang="en-GB" sz="2400" dirty="0" smtClean="0"/>
              <a:t>on </a:t>
            </a:r>
            <a:r>
              <a:rPr lang="en-GB" sz="2400" dirty="0" err="1" smtClean="0"/>
              <a:t>myMMU</a:t>
            </a:r>
            <a:r>
              <a:rPr lang="en-GB" sz="2400" b="1" dirty="0" smtClean="0">
                <a:solidFill>
                  <a:srgbClr val="FF0000"/>
                </a:solidFill>
              </a:rPr>
              <a:t/>
            </a:r>
            <a:br>
              <a:rPr lang="en-GB" sz="2400" b="1" dirty="0" smtClean="0">
                <a:solidFill>
                  <a:srgbClr val="FF0000"/>
                </a:solidFill>
              </a:rPr>
            </a:br>
            <a:endParaRPr lang="en-GB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dirty="0" smtClean="0"/>
              <a:t>If </a:t>
            </a:r>
            <a:r>
              <a:rPr lang="en-GB" sz="2400" dirty="0"/>
              <a:t>you don’t pay your fees, you can </a:t>
            </a:r>
            <a:r>
              <a:rPr lang="en-GB" sz="2400" b="1" dirty="0">
                <a:solidFill>
                  <a:schemeClr val="accent6"/>
                </a:solidFill>
              </a:rPr>
              <a:t>lose </a:t>
            </a:r>
            <a:r>
              <a:rPr lang="en-GB" sz="2400" b="1" dirty="0" smtClean="0">
                <a:solidFill>
                  <a:schemeClr val="accent6"/>
                </a:solidFill>
              </a:rPr>
              <a:t>access </a:t>
            </a:r>
            <a:r>
              <a:rPr lang="en-GB" sz="2400" dirty="0"/>
              <a:t>to </a:t>
            </a:r>
            <a:r>
              <a:rPr lang="en-GB" sz="2400" dirty="0" err="1"/>
              <a:t>myMMU</a:t>
            </a:r>
            <a:r>
              <a:rPr lang="en-GB" sz="2400" dirty="0"/>
              <a:t> / Moodle / library / </a:t>
            </a:r>
            <a:r>
              <a:rPr lang="en-GB" sz="2400" dirty="0" smtClean="0"/>
              <a:t>certificates</a:t>
            </a:r>
            <a:endParaRPr lang="en-GB" sz="2400" dirty="0"/>
          </a:p>
        </p:txBody>
      </p:sp>
      <p:pic>
        <p:nvPicPr>
          <p:cNvPr id="1946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0" t="10426" r="32266" b="40750"/>
          <a:stretch>
            <a:fillRect/>
          </a:stretch>
        </p:blipFill>
        <p:spPr>
          <a:xfrm>
            <a:off x="7931888" y="300571"/>
            <a:ext cx="3455988" cy="2233612"/>
          </a:xfrm>
          <a:ln w="38100">
            <a:solidFill>
              <a:schemeClr val="accent6"/>
            </a:solidFill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578834" y="2690429"/>
            <a:ext cx="4162097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b="1" dirty="0">
                <a:solidFill>
                  <a:schemeClr val="accent6"/>
                </a:solidFill>
                <a:latin typeface="+mn-lt"/>
              </a:rPr>
              <a:t>If you have financial issues: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>
                <a:solidFill>
                  <a:schemeClr val="tx1"/>
                </a:solidFill>
                <a:latin typeface="+mn-lt"/>
              </a:rPr>
              <a:t>Don’t do nothing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>
                <a:solidFill>
                  <a:schemeClr val="tx1"/>
                </a:solidFill>
                <a:latin typeface="+mn-lt"/>
              </a:rPr>
              <a:t>- Get Help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>
                <a:solidFill>
                  <a:schemeClr val="tx1"/>
                </a:solidFill>
                <a:latin typeface="+mn-lt"/>
              </a:rPr>
              <a:t>- Talk to the Student Hub, </a:t>
            </a:r>
            <a:br>
              <a:rPr lang="en-GB" altLang="en-US" sz="2000" dirty="0">
                <a:solidFill>
                  <a:schemeClr val="tx1"/>
                </a:solidFill>
                <a:latin typeface="+mn-lt"/>
              </a:rPr>
            </a:br>
            <a:r>
              <a:rPr lang="en-GB" altLang="en-US" sz="2000" dirty="0">
                <a:solidFill>
                  <a:schemeClr val="tx1"/>
                </a:solidFill>
                <a:latin typeface="+mn-lt"/>
              </a:rPr>
              <a:t>Finance Team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>
                <a:solidFill>
                  <a:schemeClr val="tx1"/>
                </a:solidFill>
                <a:latin typeface="+mn-lt"/>
              </a:rPr>
              <a:t>&amp;  Student </a:t>
            </a:r>
            <a:r>
              <a:rPr lang="en-GB" altLang="en-US" sz="2000" dirty="0" smtClean="0">
                <a:solidFill>
                  <a:schemeClr val="tx1"/>
                </a:solidFill>
                <a:latin typeface="+mn-lt"/>
              </a:rPr>
              <a:t>Union</a:t>
            </a:r>
            <a:br>
              <a:rPr lang="en-GB" altLang="en-US" sz="2000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00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GB" altLang="en-US" sz="2000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000" dirty="0" smtClean="0">
                <a:solidFill>
                  <a:schemeClr val="tx1"/>
                </a:solidFill>
                <a:latin typeface="+mn-lt"/>
              </a:rPr>
              <a:t>- Note the name of anyone you talk to</a:t>
            </a:r>
            <a:br>
              <a:rPr lang="en-GB" altLang="en-US" sz="2000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00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GB" altLang="en-US" sz="2000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000" dirty="0" smtClean="0">
                <a:solidFill>
                  <a:schemeClr val="tx1"/>
                </a:solidFill>
                <a:latin typeface="+mn-lt"/>
              </a:rPr>
              <a:t>- </a:t>
            </a:r>
            <a:r>
              <a:rPr lang="en-GB" sz="2000" dirty="0">
                <a:latin typeface="+mn-lt"/>
              </a:rPr>
              <a:t>If it is taking ages – call Student Finance Complaints line </a:t>
            </a:r>
            <a:r>
              <a:rPr lang="en-GB" sz="2000" dirty="0" smtClean="0">
                <a:latin typeface="+mn-lt"/>
              </a:rPr>
              <a:t>… they </a:t>
            </a:r>
            <a:r>
              <a:rPr lang="en-GB" sz="2000" dirty="0">
                <a:latin typeface="+mn-lt"/>
              </a:rPr>
              <a:t>have to respond within 15 </a:t>
            </a:r>
            <a:r>
              <a:rPr lang="en-GB" sz="2000" dirty="0" smtClean="0">
                <a:latin typeface="+mn-lt"/>
              </a:rPr>
              <a:t>days</a:t>
            </a:r>
            <a:endParaRPr lang="en-GB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07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17512" y="350839"/>
            <a:ext cx="11329987" cy="6037261"/>
          </a:xfrm>
          <a:solidFill>
            <a:schemeClr val="bg1"/>
          </a:solidFill>
          <a:ln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hangingPunct="1"/>
            <a:r>
              <a:rPr lang="en-GB" altLang="en-US" sz="8000" b="1" dirty="0" smtClean="0"/>
              <a:t>And finally…</a:t>
            </a:r>
            <a:br>
              <a:rPr lang="en-GB" altLang="en-US" sz="8000" b="1" dirty="0" smtClean="0"/>
            </a:br>
            <a:r>
              <a:rPr lang="en-GB" altLang="en-US" sz="8000" b="1" dirty="0" smtClean="0"/>
              <a:t/>
            </a:r>
            <a:br>
              <a:rPr lang="en-GB" altLang="en-US" sz="8000" b="1" dirty="0" smtClean="0"/>
            </a:br>
            <a:r>
              <a:rPr lang="en-GB" altLang="en-US" sz="8000" b="1" dirty="0" smtClean="0"/>
              <a:t>Are there any questions we haven’t answered from </a:t>
            </a:r>
            <a:r>
              <a:rPr lang="en-GB" altLang="en-US" sz="8000" b="1" dirty="0"/>
              <a:t>the </a:t>
            </a:r>
            <a:r>
              <a:rPr lang="en-GB" altLang="en-US" sz="8000" b="1" dirty="0" smtClean="0"/>
              <a:t>start?</a:t>
            </a:r>
            <a:endParaRPr lang="en-GB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62499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38199" y="1573965"/>
            <a:ext cx="10515601" cy="4572835"/>
          </a:xfrm>
          <a:solidFill>
            <a:schemeClr val="bg1"/>
          </a:solidFill>
        </p:spPr>
        <p:txBody>
          <a:bodyPr rtlCol="0" anchor="ctr">
            <a:normAutofit/>
          </a:bodyPr>
          <a:lstStyle/>
          <a:p>
            <a:pPr>
              <a:defRPr/>
            </a:pPr>
            <a:r>
              <a:rPr lang="en-GB" altLang="en-US" sz="3600" dirty="0"/>
              <a:t>Introduce yourself to the person next to </a:t>
            </a:r>
            <a:r>
              <a:rPr lang="en-GB" altLang="en-US" sz="3600" dirty="0" smtClean="0"/>
              <a:t>you</a:t>
            </a:r>
            <a:endParaRPr lang="en-GB" altLang="en-US" sz="3600" dirty="0"/>
          </a:p>
          <a:p>
            <a:pPr>
              <a:defRPr/>
            </a:pPr>
            <a:r>
              <a:rPr lang="en-GB" altLang="en-US" sz="3600" dirty="0"/>
              <a:t>Write at least one </a:t>
            </a:r>
            <a:r>
              <a:rPr lang="en-GB" altLang="en-US" sz="3600" b="1" dirty="0"/>
              <a:t>question</a:t>
            </a:r>
            <a:r>
              <a:rPr lang="en-GB" altLang="en-US" sz="3600" dirty="0"/>
              <a:t> that you have about </a:t>
            </a:r>
            <a:r>
              <a:rPr lang="en-GB" altLang="en-US" sz="3600" b="1" dirty="0">
                <a:solidFill>
                  <a:schemeClr val="accent6"/>
                </a:solidFill>
              </a:rPr>
              <a:t>Manchester / University life </a:t>
            </a:r>
            <a:r>
              <a:rPr lang="en-GB" altLang="en-US" sz="3600" dirty="0"/>
              <a:t>on a </a:t>
            </a:r>
            <a:r>
              <a:rPr lang="en-GB" altLang="en-US" sz="3600" dirty="0" smtClean="0"/>
              <a:t>post-it</a:t>
            </a:r>
            <a:endParaRPr lang="en-GB" altLang="en-US" sz="3600" dirty="0"/>
          </a:p>
          <a:p>
            <a:pPr>
              <a:defRPr/>
            </a:pPr>
            <a:r>
              <a:rPr lang="en-GB" altLang="en-US" sz="3600" dirty="0"/>
              <a:t>If you have a </a:t>
            </a:r>
            <a:r>
              <a:rPr lang="en-GB" altLang="en-US" sz="3600" b="1" dirty="0"/>
              <a:t>recommendation</a:t>
            </a:r>
            <a:r>
              <a:rPr lang="en-GB" altLang="en-US" sz="3600" dirty="0">
                <a:solidFill>
                  <a:srgbClr val="FF0000"/>
                </a:solidFill>
              </a:rPr>
              <a:t> </a:t>
            </a:r>
            <a:r>
              <a:rPr lang="en-GB" altLang="en-US" sz="3600" dirty="0"/>
              <a:t>about </a:t>
            </a:r>
            <a:r>
              <a:rPr lang="en-GB" altLang="en-US" sz="3600" b="1" dirty="0">
                <a:solidFill>
                  <a:schemeClr val="accent6"/>
                </a:solidFill>
              </a:rPr>
              <a:t>Manchester / University life</a:t>
            </a:r>
            <a:r>
              <a:rPr lang="en-GB" altLang="en-US" sz="3600" dirty="0">
                <a:solidFill>
                  <a:schemeClr val="accent6"/>
                </a:solidFill>
              </a:rPr>
              <a:t> </a:t>
            </a:r>
            <a:r>
              <a:rPr lang="en-GB" altLang="en-US" sz="3600" dirty="0"/>
              <a:t>write this on a different </a:t>
            </a:r>
            <a:r>
              <a:rPr lang="en-GB" altLang="en-US" sz="3600" dirty="0" smtClean="0"/>
              <a:t>post-it</a:t>
            </a:r>
            <a:endParaRPr lang="en-GB" altLang="en-US" sz="3600" dirty="0"/>
          </a:p>
          <a:p>
            <a:pPr>
              <a:defRPr/>
            </a:pPr>
            <a:r>
              <a:rPr lang="en-GB" altLang="en-US" sz="3600" dirty="0"/>
              <a:t>Hand in post-</a:t>
            </a:r>
            <a:r>
              <a:rPr lang="en-GB" altLang="en-US" sz="3600" dirty="0" err="1"/>
              <a:t>its</a:t>
            </a:r>
            <a:r>
              <a:rPr lang="en-GB" altLang="en-US" sz="3600" dirty="0"/>
              <a:t> to the </a:t>
            </a:r>
            <a:r>
              <a:rPr lang="en-GB" altLang="en-US" sz="3600" dirty="0" smtClean="0"/>
              <a:t>front - </a:t>
            </a:r>
            <a:r>
              <a:rPr lang="en-GB" altLang="en-US" sz="3600" b="1" dirty="0"/>
              <a:t>write more as we </a:t>
            </a:r>
            <a:r>
              <a:rPr lang="en-GB" altLang="en-US" sz="3600" b="1" dirty="0" smtClean="0"/>
              <a:t>talk </a:t>
            </a:r>
            <a:r>
              <a:rPr lang="en-GB" altLang="en-US" sz="3600" dirty="0" smtClean="0"/>
              <a:t>–</a:t>
            </a:r>
            <a:r>
              <a:rPr lang="en-GB" altLang="en-US" sz="3600" b="1" dirty="0" smtClean="0"/>
              <a:t> </a:t>
            </a:r>
            <a:r>
              <a:rPr lang="en-GB" altLang="en-US" sz="3600" dirty="0" smtClean="0"/>
              <a:t>and we </a:t>
            </a:r>
            <a:r>
              <a:rPr lang="en-GB" altLang="en-US" sz="3600" dirty="0"/>
              <a:t>will answer </a:t>
            </a:r>
            <a:r>
              <a:rPr lang="en-GB" altLang="en-US" sz="3600" dirty="0" smtClean="0"/>
              <a:t>all questions at </a:t>
            </a:r>
            <a:r>
              <a:rPr lang="en-GB" altLang="en-US" sz="3600" dirty="0"/>
              <a:t>the </a:t>
            </a:r>
            <a:r>
              <a:rPr lang="en-GB" altLang="en-US" sz="3600" dirty="0" smtClean="0"/>
              <a:t>end</a:t>
            </a:r>
            <a:endParaRPr lang="en-GB" altLang="en-US" sz="36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6"/>
                </a:solidFill>
              </a:rPr>
              <a:t>Starter: 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423866" y="218870"/>
            <a:ext cx="6063641" cy="3087038"/>
          </a:xfrm>
          <a:ln>
            <a:solidFill>
              <a:schemeClr val="tx2"/>
            </a:solidFill>
          </a:ln>
        </p:spPr>
        <p:txBody>
          <a:bodyPr/>
          <a:lstStyle/>
          <a:p>
            <a:pPr algn="ctr" eaLnBrk="1" hangingPunct="1"/>
            <a:r>
              <a:rPr lang="en-GB" altLang="en-US" sz="6000" b="1" dirty="0" smtClean="0">
                <a:solidFill>
                  <a:schemeClr val="tx1"/>
                </a:solidFill>
              </a:rPr>
              <a:t>Extra-curricular Activities</a:t>
            </a:r>
            <a:r>
              <a:rPr lang="en-GB" altLang="en-US" sz="6000" dirty="0" smtClean="0">
                <a:solidFill>
                  <a:schemeClr val="tx1"/>
                </a:solidFill>
              </a:rPr>
              <a:t/>
            </a:r>
            <a:br>
              <a:rPr lang="en-GB" altLang="en-US" sz="6000" dirty="0" smtClean="0">
                <a:solidFill>
                  <a:schemeClr val="tx1"/>
                </a:solidFill>
              </a:rPr>
            </a:br>
            <a:r>
              <a:rPr lang="en-GB" altLang="en-US" sz="4000" dirty="0" smtClean="0">
                <a:solidFill>
                  <a:srgbClr val="0070C0"/>
                </a:solidFill>
              </a:rPr>
              <a:t>Get the most out of your time at University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04" y="2894788"/>
            <a:ext cx="3524250" cy="1914525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67719" r="38377" b="15549"/>
          <a:stretch>
            <a:fillRect/>
          </a:stretch>
        </p:blipFill>
        <p:spPr bwMode="auto">
          <a:xfrm>
            <a:off x="2317980" y="4774839"/>
            <a:ext cx="6275412" cy="209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85" y="4796204"/>
            <a:ext cx="3665415" cy="2061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2" t="3069" r="26874"/>
          <a:stretch/>
        </p:blipFill>
        <p:spPr>
          <a:xfrm>
            <a:off x="9382365" y="2325224"/>
            <a:ext cx="2836985" cy="2473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8" t="6108" r="33466"/>
          <a:stretch/>
        </p:blipFill>
        <p:spPr>
          <a:xfrm>
            <a:off x="9852948" y="-37179"/>
            <a:ext cx="2339051" cy="2312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3" t="8721" r="36854" b="38870"/>
          <a:stretch/>
        </p:blipFill>
        <p:spPr>
          <a:xfrm>
            <a:off x="7728354" y="-37179"/>
            <a:ext cx="2235391" cy="23624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t="19428" r="13566" b="18019"/>
          <a:stretch/>
        </p:blipFill>
        <p:spPr>
          <a:xfrm>
            <a:off x="5150738" y="6351"/>
            <a:ext cx="2665337" cy="14942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" y="2943520"/>
            <a:ext cx="2332616" cy="17494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7" y="4692982"/>
            <a:ext cx="2886690" cy="2165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t="7970" r="17665" b="-7728"/>
          <a:stretch/>
        </p:blipFill>
        <p:spPr>
          <a:xfrm>
            <a:off x="-21385" y="1317625"/>
            <a:ext cx="2086708" cy="18156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64"/>
          <a:stretch/>
        </p:blipFill>
        <p:spPr>
          <a:xfrm>
            <a:off x="2065323" y="2392064"/>
            <a:ext cx="2104962" cy="2310228"/>
          </a:xfrm>
          <a:prstGeom prst="rect">
            <a:avLst/>
          </a:prstGeom>
        </p:spPr>
      </p:pic>
      <p:pic>
        <p:nvPicPr>
          <p:cNvPr id="1026" name="Picture 2" descr="DSC_145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350"/>
            <a:ext cx="19843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:\Users\55011469\Desktop\MMU_Futures\Photos_Videos_Nov2015\Make Jelly Babies cry workshop\IMG_8991.jpg"/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9" t="10376" r="12073" b="23293"/>
          <a:stretch/>
        </p:blipFill>
        <p:spPr bwMode="auto">
          <a:xfrm>
            <a:off x="3496436" y="-52274"/>
            <a:ext cx="1734588" cy="23920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 descr="C:\Users\55011469\Desktop\MMU_Futures\Photos_Videos_Nov2015\Make Jelly Babies cry workshop\IMG_8967.jpg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504" y="-21322"/>
            <a:ext cx="1623163" cy="241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8" t="18629" r="20664" b="29950"/>
          <a:stretch/>
        </p:blipFill>
        <p:spPr>
          <a:xfrm>
            <a:off x="5155491" y="1500555"/>
            <a:ext cx="2752634" cy="19681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19765" r="24499" b="21014"/>
          <a:stretch/>
        </p:blipFill>
        <p:spPr>
          <a:xfrm>
            <a:off x="4056984" y="2210970"/>
            <a:ext cx="2426422" cy="18502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9" t="8319" r="16949" b="9092"/>
          <a:stretch/>
        </p:blipFill>
        <p:spPr>
          <a:xfrm>
            <a:off x="7006185" y="2210970"/>
            <a:ext cx="2394677" cy="23683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"/>
          <a:stretch/>
        </p:blipFill>
        <p:spPr>
          <a:xfrm>
            <a:off x="3843138" y="3468687"/>
            <a:ext cx="2444010" cy="2402772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2208213" y="2205039"/>
            <a:ext cx="7346950" cy="202723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miter lim="800000"/>
            <a:headEnd/>
            <a:tailEnd/>
          </a:ln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b="1" dirty="0" smtClean="0"/>
              <a:t>Have fun </a:t>
            </a:r>
          </a:p>
          <a:p>
            <a:r>
              <a:rPr lang="en-GB" altLang="en-US" b="1" dirty="0" smtClean="0"/>
              <a:t>… get involved </a:t>
            </a:r>
          </a:p>
          <a:p>
            <a:r>
              <a:rPr lang="en-GB" altLang="en-US" b="1" dirty="0" smtClean="0"/>
              <a:t>… make use of the opportunities available whilst at </a:t>
            </a:r>
          </a:p>
          <a:p>
            <a:r>
              <a:rPr lang="en-GB" altLang="en-US" b="1" dirty="0" smtClean="0"/>
              <a:t>Manchester Metropolitan University</a:t>
            </a:r>
            <a:endParaRPr lang="en-GB" altLang="en-US" b="1" dirty="0"/>
          </a:p>
        </p:txBody>
      </p:sp>
    </p:spTree>
    <p:extLst>
      <p:ext uri="{BB962C8B-B14F-4D97-AF65-F5344CB8AC3E}">
        <p14:creationId xmlns:p14="http://schemas.microsoft.com/office/powerpoint/2010/main" val="89458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24230" y="287455"/>
            <a:ext cx="10568990" cy="230832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What links </a:t>
            </a:r>
            <a:br>
              <a:rPr lang="en-GB" sz="3600" dirty="0" smtClean="0">
                <a:solidFill>
                  <a:schemeClr val="bg1"/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</a:br>
            <a:r>
              <a:rPr lang="en-GB" sz="3600" dirty="0" smtClean="0">
                <a:solidFill>
                  <a:schemeClr val="bg1"/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Harry Potter </a:t>
            </a:r>
            <a:br>
              <a:rPr lang="en-GB" sz="3600" dirty="0" smtClean="0">
                <a:solidFill>
                  <a:schemeClr val="bg1"/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</a:br>
            <a:r>
              <a:rPr lang="en-GB" sz="3600" dirty="0" smtClean="0">
                <a:solidFill>
                  <a:schemeClr val="bg1"/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with </a:t>
            </a:r>
            <a:br>
              <a:rPr lang="en-GB" sz="3600" dirty="0" smtClean="0">
                <a:solidFill>
                  <a:schemeClr val="bg1"/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</a:br>
            <a:r>
              <a:rPr lang="en-GB" sz="3600" dirty="0" smtClean="0">
                <a:solidFill>
                  <a:schemeClr val="bg1"/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Manchester Metropolitan University?</a:t>
            </a:r>
            <a:endParaRPr lang="en-GB" sz="3600" dirty="0">
              <a:solidFill>
                <a:schemeClr val="bg1"/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pic>
        <p:nvPicPr>
          <p:cNvPr id="5" name="Picture 6" descr="http://t2.gstatic.com/images?q=tbn:ANd9GcT-1ppu5BMTjSEJmZ-i-2kmePBsbEvxVSIKG-9TlCJ2yZJsvI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75" y="3485469"/>
            <a:ext cx="2165845" cy="28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02043" y="3817215"/>
            <a:ext cx="2237874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Diploma in Speech and Drama (Actor)</a:t>
            </a:r>
            <a:endParaRPr lang="en-GB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55459"/>
            <a:ext cx="3475360" cy="28447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25388" y="6300211"/>
            <a:ext cx="2441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Mrs. Molly </a:t>
            </a:r>
            <a:r>
              <a:rPr lang="en-GB" sz="2000" b="1" dirty="0" err="1" smtClean="0"/>
              <a:t>Weasley</a:t>
            </a:r>
            <a:endParaRPr lang="en-GB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246682" y="6300211"/>
            <a:ext cx="174611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Julie Walters</a:t>
            </a:r>
            <a:endParaRPr lang="en-GB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24230" y="2770774"/>
            <a:ext cx="1056899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Comic Sans MS" panose="030F0702030302020204" pitchFamily="66" charset="0"/>
                <a:cs typeface="Aharoni" panose="02010803020104030203" pitchFamily="2" charset="-79"/>
              </a:rPr>
              <a:t>Hint: </a:t>
            </a:r>
            <a:r>
              <a:rPr lang="en-GB" sz="3600" dirty="0" smtClean="0">
                <a:latin typeface="Comic Sans MS" panose="030F0702030302020204" pitchFamily="66" charset="0"/>
                <a:cs typeface="Aharoni" panose="02010803020104030203" pitchFamily="2" charset="-79"/>
              </a:rPr>
              <a:t>Who is Harry’s best friend’s mother?</a:t>
            </a:r>
            <a:endParaRPr lang="en-GB" sz="3600" dirty="0"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56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45" y="0"/>
            <a:ext cx="850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24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 smtClean="0">
                <a:solidFill>
                  <a:schemeClr val="accent6"/>
                </a:solidFill>
              </a:rPr>
              <a:t>Student Support</a:t>
            </a:r>
            <a:endParaRPr lang="en-GB" b="1" dirty="0">
              <a:solidFill>
                <a:schemeClr val="accent6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64374688"/>
              </p:ext>
            </p:extLst>
          </p:nvPr>
        </p:nvGraphicFramePr>
        <p:xfrm>
          <a:off x="705384" y="1623701"/>
          <a:ext cx="10648416" cy="4512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905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38200" y="4292600"/>
            <a:ext cx="1018447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8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No </a:t>
            </a:r>
            <a:r>
              <a:rPr lang="en-GB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phone / no </a:t>
            </a:r>
            <a:r>
              <a:rPr lang="en-GB" alt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</a:rPr>
              <a:t>WiFi</a:t>
            </a:r>
            <a:r>
              <a:rPr lang="en-GB" altLang="en-US" sz="28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? No problem…</a:t>
            </a:r>
            <a:r>
              <a:rPr lang="en-GB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GB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GB" altLang="en-US" sz="2800" b="1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8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… </a:t>
            </a:r>
            <a:r>
              <a:rPr lang="en-GB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Work in a pair </a:t>
            </a:r>
            <a:br>
              <a:rPr lang="en-GB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GB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… Write your answer on paper &amp; hold it 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9099" y="1796892"/>
            <a:ext cx="87338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3200" dirty="0" smtClean="0"/>
              <a:t>Go to </a:t>
            </a:r>
            <a:r>
              <a:rPr lang="en-GB" sz="3200" b="1" dirty="0" smtClean="0"/>
              <a:t>kahoot.it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 dirty="0" smtClean="0"/>
              <a:t>Type in the </a:t>
            </a:r>
            <a:r>
              <a:rPr lang="en-GB" sz="3200" b="1" dirty="0" smtClean="0"/>
              <a:t>PIN</a:t>
            </a:r>
            <a:r>
              <a:rPr lang="en-GB" sz="3200" dirty="0" smtClean="0"/>
              <a:t> on the screen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 dirty="0" smtClean="0"/>
              <a:t>Type in an appropriate </a:t>
            </a:r>
            <a:r>
              <a:rPr lang="en-GB" sz="3200" b="1" dirty="0" smtClean="0"/>
              <a:t>nickname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 dirty="0" smtClean="0"/>
              <a:t>Answer the </a:t>
            </a:r>
            <a:r>
              <a:rPr lang="en-GB" sz="3200" b="1" dirty="0" smtClean="0"/>
              <a:t>quiz</a:t>
            </a:r>
            <a:r>
              <a:rPr lang="en-GB" sz="3200" dirty="0" smtClean="0"/>
              <a:t> questions!</a:t>
            </a:r>
            <a:endParaRPr lang="en-GB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accent6"/>
                </a:solidFill>
              </a:rPr>
              <a:t>Do you know where to get support?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1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78" y="1714728"/>
            <a:ext cx="11769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 smtClean="0"/>
              <a:t>Balancing your Life</a:t>
            </a:r>
            <a:endParaRPr lang="en-GB" sz="8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6478" y="3038167"/>
            <a:ext cx="117692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solidFill>
                  <a:schemeClr val="accent6"/>
                </a:solidFill>
              </a:rPr>
              <a:t>Academic Studies </a:t>
            </a:r>
          </a:p>
          <a:p>
            <a:pPr algn="ctr"/>
            <a:r>
              <a:rPr lang="en-GB" sz="6600" dirty="0" smtClean="0">
                <a:solidFill>
                  <a:schemeClr val="accent6"/>
                </a:solidFill>
              </a:rPr>
              <a:t>&amp; Extra-curricular Activities</a:t>
            </a:r>
            <a:endParaRPr lang="en-GB" sz="6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0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48640" y="1915160"/>
            <a:ext cx="11205555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marL="514350" indent="-514350"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en-GB" altLang="en-US" sz="2800" b="1" dirty="0" smtClean="0">
                <a:solidFill>
                  <a:schemeClr val="accent6"/>
                </a:solidFill>
                <a:latin typeface="+mn-lt"/>
              </a:rPr>
              <a:t>Engage with </a:t>
            </a:r>
            <a:r>
              <a:rPr lang="en-GB" altLang="en-US" sz="2800" b="1" i="1" dirty="0" smtClean="0">
                <a:solidFill>
                  <a:schemeClr val="accent6"/>
                </a:solidFill>
                <a:latin typeface="+mn-lt"/>
              </a:rPr>
              <a:t>everything</a:t>
            </a:r>
            <a:r>
              <a:rPr lang="en-GB" altLang="en-US" sz="2800" b="1" dirty="0" smtClean="0">
                <a:solidFill>
                  <a:schemeClr val="accent6"/>
                </a:solidFill>
                <a:latin typeface="+mn-lt"/>
              </a:rPr>
              <a:t> to do with your Course:</a:t>
            </a:r>
            <a:r>
              <a:rPr lang="en-GB" altLang="en-US" sz="2800" b="1" dirty="0" smtClean="0">
                <a:solidFill>
                  <a:schemeClr val="tx2"/>
                </a:solidFill>
                <a:latin typeface="+mn-lt"/>
              </a:rPr>
              <a:t/>
            </a:r>
            <a:br>
              <a:rPr lang="en-GB" altLang="en-US" sz="2800" b="1" dirty="0" smtClean="0">
                <a:solidFill>
                  <a:schemeClr val="tx2"/>
                </a:solidFill>
                <a:latin typeface="+mn-lt"/>
              </a:rPr>
            </a:b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- Learn as much as you can … work as hard as you can</a:t>
            </a:r>
            <a:br>
              <a:rPr lang="en-GB" altLang="en-US" sz="2800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- Get the best degree you can (</a:t>
            </a:r>
            <a:r>
              <a:rPr lang="en-GB" altLang="en-US" sz="2800" dirty="0" smtClean="0">
                <a:solidFill>
                  <a:schemeClr val="accent6"/>
                </a:solidFill>
                <a:latin typeface="+mn-lt"/>
              </a:rPr>
              <a:t>=&gt; Boost employment prospects</a:t>
            </a: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)</a:t>
            </a:r>
            <a:br>
              <a:rPr lang="en-GB" altLang="en-US" sz="2800" dirty="0" smtClean="0">
                <a:solidFill>
                  <a:schemeClr val="tx1"/>
                </a:solidFill>
                <a:latin typeface="+mn-lt"/>
              </a:rPr>
            </a:br>
            <a:endParaRPr lang="en-GB" altLang="en-US" sz="2800" b="1" dirty="0" smtClean="0">
              <a:solidFill>
                <a:schemeClr val="tx1"/>
              </a:solidFill>
              <a:latin typeface="+mn-lt"/>
            </a:endParaRPr>
          </a:p>
          <a:p>
            <a:pPr marL="514350" indent="-514350"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en-GB" altLang="en-US" sz="2800" b="1" dirty="0" smtClean="0">
                <a:solidFill>
                  <a:schemeClr val="accent6"/>
                </a:solidFill>
                <a:latin typeface="+mn-lt"/>
              </a:rPr>
              <a:t>Take part in </a:t>
            </a:r>
            <a:r>
              <a:rPr lang="en-GB" altLang="en-US" sz="2800" b="1" i="1" dirty="0" smtClean="0">
                <a:solidFill>
                  <a:schemeClr val="accent6"/>
                </a:solidFill>
                <a:latin typeface="+mn-lt"/>
              </a:rPr>
              <a:t>Extra-curricular Activities</a:t>
            </a:r>
            <a:r>
              <a:rPr lang="en-GB" altLang="en-US" sz="2800" b="1" dirty="0" smtClean="0">
                <a:solidFill>
                  <a:schemeClr val="accent6"/>
                </a:solidFill>
                <a:latin typeface="+mn-lt"/>
              </a:rPr>
              <a:t>:</a:t>
            </a:r>
            <a:r>
              <a:rPr lang="en-GB" altLang="en-US" sz="2800" b="1" dirty="0" smtClean="0">
                <a:solidFill>
                  <a:schemeClr val="tx2"/>
                </a:solidFill>
                <a:latin typeface="+mn-lt"/>
              </a:rPr>
              <a:t/>
            </a:r>
            <a:br>
              <a:rPr lang="en-GB" altLang="en-US" sz="2800" b="1" dirty="0" smtClean="0">
                <a:solidFill>
                  <a:schemeClr val="tx2"/>
                </a:solidFill>
                <a:latin typeface="+mn-lt"/>
              </a:rPr>
            </a:b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- Fun</a:t>
            </a:r>
            <a:br>
              <a:rPr lang="en-GB" altLang="en-US" sz="2800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- Meet people</a:t>
            </a:r>
            <a:br>
              <a:rPr lang="en-GB" altLang="en-US" sz="2800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- Learn new skills … without being assessed</a:t>
            </a:r>
            <a:br>
              <a:rPr lang="en-GB" altLang="en-US" sz="2800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- Boost your confidence by tackling new challenges</a:t>
            </a:r>
            <a:br>
              <a:rPr lang="en-GB" altLang="en-US" sz="2800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800" dirty="0" smtClean="0">
                <a:solidFill>
                  <a:schemeClr val="accent6"/>
                </a:solidFill>
                <a:latin typeface="+mn-lt"/>
              </a:rPr>
              <a:t>=&gt; Build skills employers want</a:t>
            </a:r>
            <a:endParaRPr lang="en-GB" altLang="en-US" sz="28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b="1" dirty="0" smtClean="0">
                <a:solidFill>
                  <a:schemeClr val="accent6"/>
                </a:solidFill>
              </a:rPr>
              <a:t>What are you going to do whilst at university?</a:t>
            </a:r>
            <a:endParaRPr lang="en-GB" sz="4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6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695450" y="218870"/>
            <a:ext cx="8705850" cy="1242647"/>
          </a:xfrm>
          <a:solidFill>
            <a:srgbClr val="70AD47"/>
          </a:solidFill>
          <a:ln>
            <a:solidFill>
              <a:schemeClr val="tx2"/>
            </a:solidFill>
          </a:ln>
        </p:spPr>
        <p:txBody>
          <a:bodyPr anchor="ctr" anchorCtr="0"/>
          <a:lstStyle/>
          <a:p>
            <a:pPr algn="ctr" eaLnBrk="1" hangingPunct="1"/>
            <a:r>
              <a:rPr lang="en-GB" altLang="en-US" b="1" dirty="0" smtClean="0">
                <a:solidFill>
                  <a:schemeClr val="bg1"/>
                </a:solidFill>
              </a:rPr>
              <a:t>Extra-curricular Activities</a:t>
            </a:r>
            <a:endParaRPr lang="en-GB" alt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5352" y="1644266"/>
            <a:ext cx="8725948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b="1" dirty="0" smtClean="0">
                <a:solidFill>
                  <a:srgbClr val="70AD47"/>
                </a:solidFill>
                <a:cs typeface="Arial" panose="020B0604020202020204" pitchFamily="34" charset="0"/>
              </a:rPr>
              <a:t>Student Union</a:t>
            </a:r>
            <a:r>
              <a:rPr lang="en-GB" sz="3200" dirty="0" smtClean="0">
                <a:cs typeface="Arial" panose="020B0604020202020204" pitchFamily="34" charset="0"/>
              </a:rPr>
              <a:t/>
            </a:r>
            <a:br>
              <a:rPr lang="en-GB" sz="3200" dirty="0" smtClean="0">
                <a:cs typeface="Arial" panose="020B0604020202020204" pitchFamily="34" charset="0"/>
              </a:rPr>
            </a:br>
            <a:r>
              <a:rPr lang="en-GB" sz="3200" dirty="0" smtClean="0">
                <a:cs typeface="Arial" panose="020B0604020202020204" pitchFamily="34" charset="0"/>
              </a:rPr>
              <a:t>- Student Societies</a:t>
            </a:r>
            <a:br>
              <a:rPr lang="en-GB" sz="3200" dirty="0" smtClean="0">
                <a:cs typeface="Arial" panose="020B0604020202020204" pitchFamily="34" charset="0"/>
              </a:rPr>
            </a:br>
            <a:r>
              <a:rPr lang="en-GB" sz="3200" dirty="0" smtClean="0">
                <a:cs typeface="Arial" panose="020B0604020202020204" pitchFamily="34" charset="0"/>
              </a:rPr>
              <a:t>- Volunteering</a:t>
            </a:r>
            <a:br>
              <a:rPr lang="en-GB" sz="3200" dirty="0" smtClean="0">
                <a:cs typeface="Arial" panose="020B0604020202020204" pitchFamily="34" charset="0"/>
              </a:rPr>
            </a:br>
            <a:r>
              <a:rPr lang="en-GB" sz="3200" dirty="0" smtClean="0">
                <a:cs typeface="Arial" panose="020B0604020202020204" pitchFamily="34" charset="0"/>
              </a:rPr>
              <a:t>- Sports Teams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b="1" dirty="0" smtClean="0">
                <a:solidFill>
                  <a:srgbClr val="70AD47"/>
                </a:solidFill>
                <a:cs typeface="Arial" panose="020B0604020202020204" pitchFamily="34" charset="0"/>
              </a:rPr>
              <a:t>MMU Sports </a:t>
            </a:r>
            <a:r>
              <a:rPr lang="en-GB" sz="3200" dirty="0" smtClean="0">
                <a:cs typeface="Arial" panose="020B0604020202020204" pitchFamily="34" charset="0"/>
              </a:rPr>
              <a:t>(Free for all)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b="1" dirty="0" smtClean="0">
                <a:solidFill>
                  <a:srgbClr val="70AD47"/>
                </a:solidFill>
                <a:cs typeface="Arial" panose="020B0604020202020204" pitchFamily="34" charset="0"/>
              </a:rPr>
              <a:t>University Armed Service Units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b="1" dirty="0" smtClean="0">
                <a:solidFill>
                  <a:srgbClr val="70AD47"/>
                </a:solidFill>
                <a:cs typeface="Arial" panose="020B0604020202020204" pitchFamily="34" charset="0"/>
              </a:rPr>
              <a:t>Awards</a:t>
            </a:r>
            <a:r>
              <a:rPr lang="en-GB" sz="3200" dirty="0">
                <a:cs typeface="Arial" panose="020B0604020202020204" pitchFamily="34" charset="0"/>
              </a:rPr>
              <a:t/>
            </a:r>
            <a:br>
              <a:rPr lang="en-GB" sz="3200" dirty="0">
                <a:cs typeface="Arial" panose="020B0604020202020204" pitchFamily="34" charset="0"/>
              </a:rPr>
            </a:br>
            <a:r>
              <a:rPr lang="en-GB" sz="3200" dirty="0">
                <a:cs typeface="Arial" panose="020B0604020202020204" pitchFamily="34" charset="0"/>
              </a:rPr>
              <a:t>- Science &amp; Engineering </a:t>
            </a:r>
            <a:r>
              <a:rPr lang="en-GB" sz="3200" dirty="0" smtClean="0">
                <a:cs typeface="Arial" panose="020B0604020202020204" pitchFamily="34" charset="0"/>
              </a:rPr>
              <a:t>Extra-curricular Award</a:t>
            </a:r>
            <a:r>
              <a:rPr lang="en-GB" sz="3200" dirty="0">
                <a:cs typeface="Arial" panose="020B0604020202020204" pitchFamily="34" charset="0"/>
              </a:rPr>
              <a:t/>
            </a:r>
            <a:br>
              <a:rPr lang="en-GB" sz="3200" dirty="0">
                <a:cs typeface="Arial" panose="020B0604020202020204" pitchFamily="34" charset="0"/>
              </a:rPr>
            </a:br>
            <a:r>
              <a:rPr lang="en-GB" sz="3200" dirty="0">
                <a:cs typeface="Arial" panose="020B0604020202020204" pitchFamily="34" charset="0"/>
              </a:rPr>
              <a:t>- Futures </a:t>
            </a:r>
            <a:r>
              <a:rPr lang="en-GB" sz="3200" dirty="0" smtClean="0">
                <a:cs typeface="Arial" panose="020B0604020202020204" pitchFamily="34" charset="0"/>
              </a:rPr>
              <a:t>Skills Award</a:t>
            </a:r>
          </a:p>
        </p:txBody>
      </p:sp>
      <p:pic>
        <p:nvPicPr>
          <p:cNvPr id="2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14" y="346873"/>
            <a:ext cx="986559" cy="129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7" t="558" r="12670"/>
          <a:stretch/>
        </p:blipFill>
        <p:spPr>
          <a:xfrm>
            <a:off x="291114" y="1822065"/>
            <a:ext cx="1160757" cy="14067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4" y="5256882"/>
            <a:ext cx="1058714" cy="128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r="24636" b="27347"/>
          <a:stretch/>
        </p:blipFill>
        <p:spPr>
          <a:xfrm>
            <a:off x="333064" y="3400304"/>
            <a:ext cx="1088693" cy="1685108"/>
          </a:xfrm>
          <a:prstGeom prst="rect">
            <a:avLst/>
          </a:prstGeom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881" y="346873"/>
            <a:ext cx="986559" cy="129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7" t="558" r="12670"/>
          <a:stretch/>
        </p:blipFill>
        <p:spPr>
          <a:xfrm>
            <a:off x="10624781" y="1822065"/>
            <a:ext cx="1160757" cy="14067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21" y="5256882"/>
            <a:ext cx="1058714" cy="12878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r="24636" b="27347"/>
          <a:stretch/>
        </p:blipFill>
        <p:spPr>
          <a:xfrm>
            <a:off x="10666731" y="3400304"/>
            <a:ext cx="1088693" cy="16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8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7841" y="1565166"/>
            <a:ext cx="10465676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800" b="1" dirty="0" smtClean="0">
                <a:solidFill>
                  <a:schemeClr val="tx1"/>
                </a:solidFill>
                <a:latin typeface="+mn-lt"/>
              </a:rPr>
              <a:t>Student Union:</a:t>
            </a:r>
            <a:br>
              <a:rPr lang="en-GB" altLang="en-US" sz="2800" b="1" dirty="0" smtClean="0">
                <a:solidFill>
                  <a:schemeClr val="tx1"/>
                </a:solidFill>
                <a:latin typeface="+mn-lt"/>
              </a:rPr>
            </a:br>
            <a:endParaRPr lang="en-GB" altLang="en-US" sz="2800" b="1" dirty="0" smtClean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800" b="1" dirty="0" smtClean="0">
                <a:solidFill>
                  <a:schemeClr val="tx1"/>
                </a:solidFill>
                <a:latin typeface="+mn-lt"/>
              </a:rPr>
              <a:t>You have 5 minutes to pick </a:t>
            </a:r>
            <a:r>
              <a:rPr lang="en-GB" altLang="en-US" sz="2800" b="1" i="1" dirty="0" smtClean="0">
                <a:solidFill>
                  <a:schemeClr val="tx1"/>
                </a:solidFill>
                <a:latin typeface="+mn-lt"/>
              </a:rPr>
              <a:t>at least one </a:t>
            </a:r>
            <a:r>
              <a:rPr lang="en-GB" altLang="en-US" sz="2800" b="1" dirty="0" smtClean="0">
                <a:solidFill>
                  <a:schemeClr val="tx1"/>
                </a:solidFill>
                <a:latin typeface="+mn-lt"/>
              </a:rPr>
              <a:t>(of each): </a:t>
            </a:r>
            <a:br>
              <a:rPr lang="en-GB" altLang="en-US" sz="2800" b="1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- Student Society / Sports Club that you have never tried</a:t>
            </a:r>
            <a:br>
              <a:rPr lang="en-GB" altLang="en-US" sz="2800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- Volunteering opportunity</a:t>
            </a:r>
            <a:br>
              <a:rPr lang="en-GB" altLang="en-US" sz="2800" dirty="0" smtClean="0">
                <a:solidFill>
                  <a:schemeClr val="tx1"/>
                </a:solidFill>
                <a:latin typeface="+mn-lt"/>
              </a:rPr>
            </a:br>
            <a:r>
              <a:rPr lang="en-GB" altLang="en-US" sz="2800" dirty="0" smtClean="0">
                <a:solidFill>
                  <a:schemeClr val="tx1"/>
                </a:solidFill>
                <a:latin typeface="+mn-lt"/>
              </a:rPr>
              <a:t>- Most unusual opportunity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800" b="1" dirty="0" smtClean="0">
                <a:solidFill>
                  <a:schemeClr val="tx1"/>
                </a:solidFill>
                <a:latin typeface="+mn-lt"/>
              </a:rPr>
              <a:t>Go to the website: </a:t>
            </a:r>
            <a:r>
              <a:rPr lang="en-GB" sz="2800" u="sng" dirty="0" smtClean="0">
                <a:solidFill>
                  <a:schemeClr val="tx1"/>
                </a:solidFill>
                <a:latin typeface="+mn-lt"/>
                <a:hlinkClick r:id="rId2"/>
              </a:rPr>
              <a:t>www.theunionmmu.org/opportunities</a:t>
            </a:r>
            <a:r>
              <a:rPr lang="en-GB" sz="2800" u="sng" dirty="0" smtClean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7800" y="365126"/>
            <a:ext cx="11823700" cy="9981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accent6"/>
                </a:solidFill>
              </a:rPr>
              <a:t>What Student Societies do you plan to join? </a:t>
            </a:r>
            <a:endParaRPr lang="en-GB" b="1" dirty="0">
              <a:solidFill>
                <a:schemeClr val="accent6"/>
              </a:solidFill>
            </a:endParaRP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637" y="4989651"/>
            <a:ext cx="986559" cy="129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42268" y="5176683"/>
            <a:ext cx="5694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 smtClean="0">
                <a:solidFill>
                  <a:schemeClr val="accent6"/>
                </a:solidFill>
              </a:rPr>
              <a:t>What did you pick?</a:t>
            </a:r>
            <a:endParaRPr lang="en-GB" sz="5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66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4466</TotalTime>
  <Words>801</Words>
  <Application>Microsoft Office PowerPoint</Application>
  <PresentationFormat>Widescreen</PresentationFormat>
  <Paragraphs>213</Paragraphs>
  <Slides>32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ＭＳ Ｐゴシック</vt:lpstr>
      <vt:lpstr>Aharoni</vt:lpstr>
      <vt:lpstr>Arial</vt:lpstr>
      <vt:lpstr>Arial Black</vt:lpstr>
      <vt:lpstr>Arial Rounded MT Bold</vt:lpstr>
      <vt:lpstr>Calibri</vt:lpstr>
      <vt:lpstr>Calibri Light</vt:lpstr>
      <vt:lpstr>Comic Sans MS</vt:lpstr>
      <vt:lpstr>Times</vt:lpstr>
      <vt:lpstr>Times New Roman</vt:lpstr>
      <vt:lpstr>Trebuchet MS</vt:lpstr>
      <vt:lpstr>Wingdings</vt:lpstr>
      <vt:lpstr>Wingdings 3</vt:lpstr>
      <vt:lpstr>Office Theme</vt:lpstr>
      <vt:lpstr>University Life: Tips and Tricks from the Experts</vt:lpstr>
      <vt:lpstr>Objectives</vt:lpstr>
      <vt:lpstr>Starter: </vt:lpstr>
      <vt:lpstr>Student Support</vt:lpstr>
      <vt:lpstr>PowerPoint Presentation</vt:lpstr>
      <vt:lpstr>PowerPoint Presentation</vt:lpstr>
      <vt:lpstr>PowerPoint Presentation</vt:lpstr>
      <vt:lpstr>Extra-curricular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work?</vt:lpstr>
      <vt:lpstr>PowerPoint Presentation</vt:lpstr>
      <vt:lpstr>PowerPoint Presentation</vt:lpstr>
      <vt:lpstr>PowerPoint Presentation</vt:lpstr>
      <vt:lpstr>The Intu Trafford Centre</vt:lpstr>
      <vt:lpstr>Manchester Museums</vt:lpstr>
      <vt:lpstr>Manchester City  vs  Manchester United</vt:lpstr>
      <vt:lpstr>PowerPoint Presentation</vt:lpstr>
      <vt:lpstr>PowerPoint Presentation</vt:lpstr>
      <vt:lpstr>And finally…  Are there any questions we haven’t answered from the start?</vt:lpstr>
      <vt:lpstr>Extra-curricular Activities Get the most out of your time at University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Life - Making the Most of Lectures</dc:title>
  <dc:creator>Matthew Crossley</dc:creator>
  <cp:keywords>Manchester Metropolitan University</cp:keywords>
  <cp:lastModifiedBy>Matthew Crossley</cp:lastModifiedBy>
  <cp:revision>498</cp:revision>
  <cp:lastPrinted>2016-03-07T11:46:13Z</cp:lastPrinted>
  <dcterms:created xsi:type="dcterms:W3CDTF">2015-11-11T11:25:10Z</dcterms:created>
  <dcterms:modified xsi:type="dcterms:W3CDTF">2017-09-12T17:03:21Z</dcterms:modified>
  <cp:category>Peer Mentoring</cp:category>
</cp:coreProperties>
</file>